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x="18288000" cy="10287000"/>
  <p:notesSz cx="6858000" cy="9144000"/>
  <p:embeddedFontLst>
    <p:embeddedFont>
      <p:font typeface="Montserrat Bold" charset="1" panose="00000800000000000000"/>
      <p:regular r:id="rId28"/>
    </p:embeddedFont>
    <p:embeddedFont>
      <p:font typeface="Montserrat Ultra-Bold" charset="1" panose="00000900000000000000"/>
      <p:regular r:id="rId29"/>
    </p:embeddedFont>
    <p:embeddedFont>
      <p:font typeface="Montserrat" charset="1" panose="00000500000000000000"/>
      <p:regular r:id="rId30"/>
    </p:embeddedFont>
    <p:embeddedFont>
      <p:font typeface="Montserrat Medium" charset="1" panose="0000060000000000000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7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5.png" Type="http://schemas.openxmlformats.org/officeDocument/2006/relationships/image"/><Relationship Id="rId5" Target="../media/image26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30.png" Type="http://schemas.openxmlformats.org/officeDocument/2006/relationships/image"/><Relationship Id="rId5" Target="../media/image31.png" Type="http://schemas.openxmlformats.org/officeDocument/2006/relationships/image"/><Relationship Id="rId6" Target="../media/image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2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Relationship Id="rId6" Target="../media/image35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jpe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svg" Type="http://schemas.openxmlformats.org/officeDocument/2006/relationships/image"/><Relationship Id="rId4" Target="../media/image41.png" Type="http://schemas.openxmlformats.org/officeDocument/2006/relationships/image"/><Relationship Id="rId5" Target="../media/image42.png" Type="http://schemas.openxmlformats.org/officeDocument/2006/relationships/image"/><Relationship Id="rId6" Target="../media/image43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svg" Type="http://schemas.openxmlformats.org/officeDocument/2006/relationships/image"/><Relationship Id="rId4" Target="../media/image44.png" Type="http://schemas.openxmlformats.org/officeDocument/2006/relationships/image"/><Relationship Id="rId5" Target="../media/image45.png" Type="http://schemas.openxmlformats.org/officeDocument/2006/relationships/image"/><Relationship Id="rId6" Target="../media/image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svg" Type="http://schemas.openxmlformats.org/officeDocument/2006/relationships/image"/><Relationship Id="rId4" Target="../media/image46.jpeg" Type="http://schemas.openxmlformats.org/officeDocument/2006/relationships/image"/><Relationship Id="rId5" Target="../media/image47.png" Type="http://schemas.openxmlformats.org/officeDocument/2006/relationships/image"/><Relationship Id="rId6" Target="../media/image48.svg" Type="http://schemas.openxmlformats.org/officeDocument/2006/relationships/image"/><Relationship Id="rId7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Relationship Id="rId8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6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7.png" Type="http://schemas.openxmlformats.org/officeDocument/2006/relationships/image"/><Relationship Id="rId5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384956"/>
            <a:ext cx="4446953" cy="840814"/>
            <a:chOff x="0" y="0"/>
            <a:chExt cx="1171214" cy="22144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71214" cy="221449"/>
            </a:xfrm>
            <a:custGeom>
              <a:avLst/>
              <a:gdLst/>
              <a:ahLst/>
              <a:cxnLst/>
              <a:rect r="r" b="b" t="t" l="l"/>
              <a:pathLst>
                <a:path h="221449" w="1171214">
                  <a:moveTo>
                    <a:pt x="88788" y="0"/>
                  </a:moveTo>
                  <a:lnTo>
                    <a:pt x="1082425" y="0"/>
                  </a:lnTo>
                  <a:cubicBezTo>
                    <a:pt x="1105974" y="0"/>
                    <a:pt x="1128557" y="9354"/>
                    <a:pt x="1145208" y="26006"/>
                  </a:cubicBezTo>
                  <a:cubicBezTo>
                    <a:pt x="1161859" y="42657"/>
                    <a:pt x="1171214" y="65240"/>
                    <a:pt x="1171214" y="88788"/>
                  </a:cubicBezTo>
                  <a:lnTo>
                    <a:pt x="1171214" y="132660"/>
                  </a:lnTo>
                  <a:cubicBezTo>
                    <a:pt x="1171214" y="156209"/>
                    <a:pt x="1161859" y="178792"/>
                    <a:pt x="1145208" y="195443"/>
                  </a:cubicBezTo>
                  <a:cubicBezTo>
                    <a:pt x="1128557" y="212094"/>
                    <a:pt x="1105974" y="221449"/>
                    <a:pt x="1082425" y="221449"/>
                  </a:cubicBezTo>
                  <a:lnTo>
                    <a:pt x="88788" y="221449"/>
                  </a:lnTo>
                  <a:cubicBezTo>
                    <a:pt x="65240" y="221449"/>
                    <a:pt x="42657" y="212094"/>
                    <a:pt x="26006" y="195443"/>
                  </a:cubicBezTo>
                  <a:cubicBezTo>
                    <a:pt x="9354" y="178792"/>
                    <a:pt x="0" y="156209"/>
                    <a:pt x="0" y="132660"/>
                  </a:cubicBezTo>
                  <a:lnTo>
                    <a:pt x="0" y="88788"/>
                  </a:lnTo>
                  <a:cubicBezTo>
                    <a:pt x="0" y="65240"/>
                    <a:pt x="9354" y="42657"/>
                    <a:pt x="26006" y="26006"/>
                  </a:cubicBezTo>
                  <a:cubicBezTo>
                    <a:pt x="42657" y="9354"/>
                    <a:pt x="65240" y="0"/>
                    <a:pt x="8878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171214" cy="2595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968707" y="1784701"/>
            <a:ext cx="12452287" cy="12452287"/>
          </a:xfrm>
          <a:custGeom>
            <a:avLst/>
            <a:gdLst/>
            <a:ahLst/>
            <a:cxnLst/>
            <a:rect r="r" b="b" t="t" l="l"/>
            <a:pathLst>
              <a:path h="12452287" w="12452287">
                <a:moveTo>
                  <a:pt x="0" y="0"/>
                </a:moveTo>
                <a:lnTo>
                  <a:pt x="12452287" y="0"/>
                </a:lnTo>
                <a:lnTo>
                  <a:pt x="12452287" y="12452286"/>
                </a:lnTo>
                <a:lnTo>
                  <a:pt x="0" y="12452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4783807" y="7493868"/>
            <a:ext cx="9567614" cy="956761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6311940" y="-2923420"/>
            <a:ext cx="3952120" cy="3952120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41676" y="6855665"/>
            <a:ext cx="2852691" cy="2852691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062112" y="7408197"/>
            <a:ext cx="2411820" cy="1747628"/>
          </a:xfrm>
          <a:custGeom>
            <a:avLst/>
            <a:gdLst/>
            <a:ahLst/>
            <a:cxnLst/>
            <a:rect r="r" b="b" t="t" l="l"/>
            <a:pathLst>
              <a:path h="1747628" w="2411820">
                <a:moveTo>
                  <a:pt x="0" y="0"/>
                </a:moveTo>
                <a:lnTo>
                  <a:pt x="2411820" y="0"/>
                </a:lnTo>
                <a:lnTo>
                  <a:pt x="2411820" y="1747628"/>
                </a:lnTo>
                <a:lnTo>
                  <a:pt x="0" y="1747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7352770" y="2168763"/>
            <a:ext cx="11684162" cy="1168416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352770" y="2168763"/>
            <a:ext cx="11684162" cy="11684162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>
                <a:alphaModFix amt="55000"/>
              </a:blip>
              <a:stretch>
                <a:fillRect l="-25519" t="0" r="-25519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513081" y="5437063"/>
            <a:ext cx="3579486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OFERTA 2025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47750" y="1110375"/>
            <a:ext cx="16669264" cy="40595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95"/>
              </a:lnSpc>
            </a:pPr>
            <a:r>
              <a:rPr lang="en-US" sz="9300" b="true">
                <a:solidFill>
                  <a:srgbClr val="24508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ZESPÓŁ SZKÓŁ</a:t>
            </a:r>
          </a:p>
          <a:p>
            <a:pPr algn="l">
              <a:lnSpc>
                <a:spcPts val="10695"/>
              </a:lnSpc>
            </a:pPr>
            <a:r>
              <a:rPr lang="en-US" sz="9300" b="true">
                <a:solidFill>
                  <a:srgbClr val="24508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PONADPODSTAWOWYCH</a:t>
            </a:r>
          </a:p>
          <a:p>
            <a:pPr algn="l">
              <a:lnSpc>
                <a:spcPts val="10695"/>
              </a:lnSpc>
            </a:pPr>
            <a:r>
              <a:rPr lang="en-US" sz="9300" b="true">
                <a:solidFill>
                  <a:srgbClr val="24508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W ŁODZIERZY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8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94581" y="2608649"/>
            <a:ext cx="10233664" cy="10233664"/>
          </a:xfrm>
          <a:custGeom>
            <a:avLst/>
            <a:gdLst/>
            <a:ahLst/>
            <a:cxnLst/>
            <a:rect r="r" b="b" t="t" l="l"/>
            <a:pathLst>
              <a:path h="10233664" w="10233664">
                <a:moveTo>
                  <a:pt x="0" y="0"/>
                </a:moveTo>
                <a:lnTo>
                  <a:pt x="10233664" y="0"/>
                </a:lnTo>
                <a:lnTo>
                  <a:pt x="10233664" y="10233664"/>
                </a:lnTo>
                <a:lnTo>
                  <a:pt x="0" y="10233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45719" y="9150000"/>
            <a:ext cx="3491438" cy="3122967"/>
            <a:chOff x="0" y="0"/>
            <a:chExt cx="9087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8700" cy="812800"/>
            </a:xfrm>
            <a:custGeom>
              <a:avLst/>
              <a:gdLst/>
              <a:ahLst/>
              <a:cxnLst/>
              <a:rect r="r" b="b" t="t" l="l"/>
              <a:pathLst>
                <a:path h="812800" w="908700">
                  <a:moveTo>
                    <a:pt x="454350" y="0"/>
                  </a:moveTo>
                  <a:cubicBezTo>
                    <a:pt x="203420" y="0"/>
                    <a:pt x="0" y="181951"/>
                    <a:pt x="0" y="406400"/>
                  </a:cubicBezTo>
                  <a:cubicBezTo>
                    <a:pt x="0" y="630849"/>
                    <a:pt x="203420" y="812800"/>
                    <a:pt x="454350" y="812800"/>
                  </a:cubicBezTo>
                  <a:cubicBezTo>
                    <a:pt x="705281" y="812800"/>
                    <a:pt x="908700" y="630849"/>
                    <a:pt x="908700" y="406400"/>
                  </a:cubicBezTo>
                  <a:cubicBezTo>
                    <a:pt x="908700" y="181951"/>
                    <a:pt x="705281" y="0"/>
                    <a:pt x="45435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85191" y="38100"/>
              <a:ext cx="738319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46000" r="0" b="-333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69951" y="5940714"/>
            <a:ext cx="7974049" cy="3078566"/>
            <a:chOff x="0" y="0"/>
            <a:chExt cx="2100161" cy="81081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100161" cy="810816"/>
            </a:xfrm>
            <a:custGeom>
              <a:avLst/>
              <a:gdLst/>
              <a:ahLst/>
              <a:cxnLst/>
              <a:rect r="r" b="b" t="t" l="l"/>
              <a:pathLst>
                <a:path h="810816" w="2100161">
                  <a:moveTo>
                    <a:pt x="49515" y="0"/>
                  </a:moveTo>
                  <a:lnTo>
                    <a:pt x="2050646" y="0"/>
                  </a:lnTo>
                  <a:cubicBezTo>
                    <a:pt x="2077992" y="0"/>
                    <a:pt x="2100161" y="22169"/>
                    <a:pt x="2100161" y="49515"/>
                  </a:cubicBezTo>
                  <a:lnTo>
                    <a:pt x="2100161" y="761300"/>
                  </a:lnTo>
                  <a:cubicBezTo>
                    <a:pt x="2100161" y="774433"/>
                    <a:pt x="2094944" y="787027"/>
                    <a:pt x="2085658" y="796313"/>
                  </a:cubicBezTo>
                  <a:cubicBezTo>
                    <a:pt x="2076372" y="805599"/>
                    <a:pt x="2063778" y="810816"/>
                    <a:pt x="2050646" y="810816"/>
                  </a:cubicBezTo>
                  <a:lnTo>
                    <a:pt x="49515" y="810816"/>
                  </a:lnTo>
                  <a:cubicBezTo>
                    <a:pt x="36383" y="810816"/>
                    <a:pt x="23789" y="805599"/>
                    <a:pt x="14503" y="796313"/>
                  </a:cubicBezTo>
                  <a:cubicBezTo>
                    <a:pt x="5217" y="787027"/>
                    <a:pt x="0" y="774433"/>
                    <a:pt x="0" y="761300"/>
                  </a:cubicBezTo>
                  <a:lnTo>
                    <a:pt x="0" y="49515"/>
                  </a:lnTo>
                  <a:cubicBezTo>
                    <a:pt x="0" y="36383"/>
                    <a:pt x="5217" y="23789"/>
                    <a:pt x="14503" y="14503"/>
                  </a:cubicBezTo>
                  <a:cubicBezTo>
                    <a:pt x="23789" y="5217"/>
                    <a:pt x="36383" y="0"/>
                    <a:pt x="49515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100161" cy="8489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661770" y="6607506"/>
            <a:ext cx="6990411" cy="175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WYBIERZ KIERUNEK </a:t>
            </a:r>
          </a:p>
          <a:p>
            <a:pPr algn="ctr">
              <a:lnSpc>
                <a:spcPts val="3509"/>
              </a:lnSpc>
            </a:pPr>
            <a:r>
              <a:rPr lang="en-US" sz="29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TECHNIK ŻYWIENIA I USŁUG GASTRONOMICZNYCH </a:t>
            </a:r>
          </a:p>
          <a:p>
            <a:pPr algn="ctr">
              <a:lnSpc>
                <a:spcPts val="350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ZSP ŁODZIERZ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84036" y="1043867"/>
            <a:ext cx="13596665" cy="920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400" b="true">
                <a:solidFill>
                  <a:srgbClr val="555D3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ODKRYJ SWOJĄ PASJĘ W KUCHNI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84036" y="2691194"/>
            <a:ext cx="7026894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555D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Marzysz o karierze w świecie smaków i aromatów? </a:t>
            </a:r>
          </a:p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555D3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 nami zdobędziesz nie tylko zawód, ale i pasję!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8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219398" y="2279949"/>
            <a:ext cx="11677025" cy="11677025"/>
          </a:xfrm>
          <a:custGeom>
            <a:avLst/>
            <a:gdLst/>
            <a:ahLst/>
            <a:cxnLst/>
            <a:rect r="r" b="b" t="t" l="l"/>
            <a:pathLst>
              <a:path h="11677025" w="11677025">
                <a:moveTo>
                  <a:pt x="0" y="0"/>
                </a:moveTo>
                <a:lnTo>
                  <a:pt x="11677024" y="0"/>
                </a:lnTo>
                <a:lnTo>
                  <a:pt x="11677024" y="11677025"/>
                </a:lnTo>
                <a:lnTo>
                  <a:pt x="0" y="11677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25287" y="923925"/>
            <a:ext cx="11791139" cy="100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b="true">
                <a:solidFill>
                  <a:srgbClr val="555D3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ROZWIJAJ SWOJE PASJE!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4783807" y="7493868"/>
            <a:ext cx="9567614" cy="956761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1139168" y="2908027"/>
            <a:ext cx="6577938" cy="6762366"/>
          </a:xfrm>
          <a:custGeom>
            <a:avLst/>
            <a:gdLst/>
            <a:ahLst/>
            <a:cxnLst/>
            <a:rect r="r" b="b" t="t" l="l"/>
            <a:pathLst>
              <a:path h="6762366" w="6577938">
                <a:moveTo>
                  <a:pt x="0" y="0"/>
                </a:moveTo>
                <a:lnTo>
                  <a:pt x="6577938" y="0"/>
                </a:lnTo>
                <a:lnTo>
                  <a:pt x="6577938" y="6762366"/>
                </a:lnTo>
                <a:lnTo>
                  <a:pt x="0" y="6762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07147" y="2908027"/>
            <a:ext cx="1553778" cy="5935963"/>
          </a:xfrm>
          <a:custGeom>
            <a:avLst/>
            <a:gdLst/>
            <a:ahLst/>
            <a:cxnLst/>
            <a:rect r="r" b="b" t="t" l="l"/>
            <a:pathLst>
              <a:path h="5935963" w="1553778">
                <a:moveTo>
                  <a:pt x="0" y="0"/>
                </a:moveTo>
                <a:lnTo>
                  <a:pt x="1553778" y="0"/>
                </a:lnTo>
                <a:lnTo>
                  <a:pt x="1553778" y="5935963"/>
                </a:lnTo>
                <a:lnTo>
                  <a:pt x="0" y="59359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19563" y="3195587"/>
            <a:ext cx="8827917" cy="931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7"/>
              </a:lnSpc>
            </a:pPr>
            <a:r>
              <a:rPr lang="en-US" sz="2705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KULINARNE INSPIRACJE</a:t>
            </a:r>
          </a:p>
          <a:p>
            <a:pPr algn="l">
              <a:lnSpc>
                <a:spcPts val="3787"/>
              </a:lnSpc>
            </a:pPr>
            <a:r>
              <a:rPr lang="en-US" sz="2705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Odkryj tajniki kuchni polskiej i międzynarodowej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19563" y="5310103"/>
            <a:ext cx="8827917" cy="931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7"/>
              </a:lnSpc>
            </a:pPr>
            <a:r>
              <a:rPr lang="en-US" sz="2705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KREATYWNOŚĆ W KUCHNI</a:t>
            </a:r>
          </a:p>
          <a:p>
            <a:pPr algn="l">
              <a:lnSpc>
                <a:spcPts val="3787"/>
              </a:lnSpc>
            </a:pPr>
            <a:r>
              <a:rPr lang="en-US" sz="2705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Twórz własne, autorskie dania i desery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19563" y="7340705"/>
            <a:ext cx="8827917" cy="1407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7"/>
              </a:lnSpc>
            </a:pPr>
            <a:r>
              <a:rPr lang="en-US" sz="2705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PROFESJONALNE UMIEJĘTNOŚCI</a:t>
            </a:r>
          </a:p>
          <a:p>
            <a:pPr algn="l">
              <a:lnSpc>
                <a:spcPts val="3787"/>
              </a:lnSpc>
            </a:pPr>
            <a:r>
              <a:rPr lang="en-US" sz="2705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Zdobywaj doświadczenie pod okiem nauczycieli zawodu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8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94581" y="2608649"/>
            <a:ext cx="10233664" cy="10233664"/>
          </a:xfrm>
          <a:custGeom>
            <a:avLst/>
            <a:gdLst/>
            <a:ahLst/>
            <a:cxnLst/>
            <a:rect r="r" b="b" t="t" l="l"/>
            <a:pathLst>
              <a:path h="10233664" w="10233664">
                <a:moveTo>
                  <a:pt x="0" y="0"/>
                </a:moveTo>
                <a:lnTo>
                  <a:pt x="10233664" y="0"/>
                </a:lnTo>
                <a:lnTo>
                  <a:pt x="10233664" y="10233664"/>
                </a:lnTo>
                <a:lnTo>
                  <a:pt x="0" y="10233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45719" y="9150000"/>
            <a:ext cx="3491438" cy="3122967"/>
            <a:chOff x="0" y="0"/>
            <a:chExt cx="9087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8700" cy="812800"/>
            </a:xfrm>
            <a:custGeom>
              <a:avLst/>
              <a:gdLst/>
              <a:ahLst/>
              <a:cxnLst/>
              <a:rect r="r" b="b" t="t" l="l"/>
              <a:pathLst>
                <a:path h="812800" w="908700">
                  <a:moveTo>
                    <a:pt x="454350" y="0"/>
                  </a:moveTo>
                  <a:cubicBezTo>
                    <a:pt x="203420" y="0"/>
                    <a:pt x="0" y="181951"/>
                    <a:pt x="0" y="406400"/>
                  </a:cubicBezTo>
                  <a:cubicBezTo>
                    <a:pt x="0" y="630849"/>
                    <a:pt x="203420" y="812800"/>
                    <a:pt x="454350" y="812800"/>
                  </a:cubicBezTo>
                  <a:cubicBezTo>
                    <a:pt x="705281" y="812800"/>
                    <a:pt x="908700" y="630849"/>
                    <a:pt x="908700" y="406400"/>
                  </a:cubicBezTo>
                  <a:cubicBezTo>
                    <a:pt x="908700" y="181951"/>
                    <a:pt x="705281" y="0"/>
                    <a:pt x="45435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85191" y="38100"/>
              <a:ext cx="738319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36755" r="0" b="-13021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28700" y="893372"/>
            <a:ext cx="13596665" cy="2059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9"/>
              </a:lnSpc>
            </a:pPr>
            <a:r>
              <a:rPr lang="en-US" sz="5899" b="true">
                <a:solidFill>
                  <a:srgbClr val="555D3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NOWOCZESNE TECHNOLOGIE </a:t>
            </a:r>
          </a:p>
          <a:p>
            <a:pPr algn="l">
              <a:lnSpc>
                <a:spcPts val="8259"/>
              </a:lnSpc>
            </a:pPr>
            <a:r>
              <a:rPr lang="en-US" sz="5899" b="true">
                <a:solidFill>
                  <a:srgbClr val="555D3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W GASTRONOMII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3809552"/>
            <a:ext cx="9078530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SPRZĘT GASTRONOMICZNY</a:t>
            </a: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Pracuj na profesjonalnym sprzęcie kuchennym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6294038"/>
            <a:ext cx="8473490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NOWOCZESNE TECHNIKI KULINARNE</a:t>
            </a: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Poznaj innowacyjne metody przygotowywania potraw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8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219398" y="2279949"/>
            <a:ext cx="11677025" cy="11677025"/>
          </a:xfrm>
          <a:custGeom>
            <a:avLst/>
            <a:gdLst/>
            <a:ahLst/>
            <a:cxnLst/>
            <a:rect r="r" b="b" t="t" l="l"/>
            <a:pathLst>
              <a:path h="11677025" w="11677025">
                <a:moveTo>
                  <a:pt x="0" y="0"/>
                </a:moveTo>
                <a:lnTo>
                  <a:pt x="11677024" y="0"/>
                </a:lnTo>
                <a:lnTo>
                  <a:pt x="11677024" y="11677025"/>
                </a:lnTo>
                <a:lnTo>
                  <a:pt x="0" y="11677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25287" y="942975"/>
            <a:ext cx="15083268" cy="165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b="true">
                <a:solidFill>
                  <a:srgbClr val="555D3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ZDROWE ODŻYWIANIE- </a:t>
            </a:r>
          </a:p>
          <a:p>
            <a:pPr algn="l">
              <a:lnSpc>
                <a:spcPts val="6720"/>
              </a:lnSpc>
            </a:pPr>
            <a:r>
              <a:rPr lang="en-US" sz="4800" b="true">
                <a:solidFill>
                  <a:srgbClr val="555D3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PODSTAWA DOBREGO SAMOPOCZUCIA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4783807" y="7493868"/>
            <a:ext cx="9567614" cy="956761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07147" y="3322337"/>
            <a:ext cx="1553778" cy="5935963"/>
          </a:xfrm>
          <a:custGeom>
            <a:avLst/>
            <a:gdLst/>
            <a:ahLst/>
            <a:cxnLst/>
            <a:rect r="r" b="b" t="t" l="l"/>
            <a:pathLst>
              <a:path h="5935963" w="1553778">
                <a:moveTo>
                  <a:pt x="0" y="0"/>
                </a:moveTo>
                <a:lnTo>
                  <a:pt x="1553778" y="0"/>
                </a:lnTo>
                <a:lnTo>
                  <a:pt x="1553778" y="5935963"/>
                </a:lnTo>
                <a:lnTo>
                  <a:pt x="0" y="59359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519563" y="3609897"/>
            <a:ext cx="8827917" cy="931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7"/>
              </a:lnSpc>
            </a:pPr>
            <a:r>
              <a:rPr lang="en-US" sz="2705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TEORIA ŻYWIENIA</a:t>
            </a:r>
          </a:p>
          <a:p>
            <a:pPr algn="l">
              <a:lnSpc>
                <a:spcPts val="3787"/>
              </a:lnSpc>
            </a:pPr>
            <a:r>
              <a:rPr lang="en-US" sz="2705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Poznaj zasady zdrowego odżywiania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519563" y="5762064"/>
            <a:ext cx="8827917" cy="931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7"/>
              </a:lnSpc>
            </a:pPr>
            <a:r>
              <a:rPr lang="en-US" sz="2705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DIETETYKA</a:t>
            </a:r>
          </a:p>
          <a:p>
            <a:pPr algn="l">
              <a:lnSpc>
                <a:spcPts val="3787"/>
              </a:lnSpc>
            </a:pPr>
            <a:r>
              <a:rPr lang="en-US" sz="2705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Naucz się komponować zbilansowane posiłki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19563" y="7949361"/>
            <a:ext cx="8827917" cy="931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7"/>
              </a:lnSpc>
            </a:pPr>
            <a:r>
              <a:rPr lang="en-US" sz="2705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WARSZTATY KULINARNE</a:t>
            </a:r>
          </a:p>
          <a:p>
            <a:pPr algn="l">
              <a:lnSpc>
                <a:spcPts val="3787"/>
              </a:lnSpc>
            </a:pPr>
            <a:r>
              <a:rPr lang="en-US" sz="2705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Przygotuj zdrowe i smaczne dania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870527" y="2864129"/>
            <a:ext cx="6902579" cy="6852379"/>
          </a:xfrm>
          <a:custGeom>
            <a:avLst/>
            <a:gdLst/>
            <a:ahLst/>
            <a:cxnLst/>
            <a:rect r="r" b="b" t="t" l="l"/>
            <a:pathLst>
              <a:path h="6852379" w="6902579">
                <a:moveTo>
                  <a:pt x="0" y="0"/>
                </a:moveTo>
                <a:lnTo>
                  <a:pt x="6902580" y="0"/>
                </a:lnTo>
                <a:lnTo>
                  <a:pt x="6902580" y="6852379"/>
                </a:lnTo>
                <a:lnTo>
                  <a:pt x="0" y="6852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8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41668" y="4140496"/>
            <a:ext cx="11677025" cy="11677025"/>
          </a:xfrm>
          <a:custGeom>
            <a:avLst/>
            <a:gdLst/>
            <a:ahLst/>
            <a:cxnLst/>
            <a:rect r="r" b="b" t="t" l="l"/>
            <a:pathLst>
              <a:path h="11677025" w="11677025">
                <a:moveTo>
                  <a:pt x="0" y="0"/>
                </a:moveTo>
                <a:lnTo>
                  <a:pt x="11677025" y="0"/>
                </a:lnTo>
                <a:lnTo>
                  <a:pt x="11677025" y="11677024"/>
                </a:lnTo>
                <a:lnTo>
                  <a:pt x="0" y="11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729296" y="3532301"/>
            <a:ext cx="4698682" cy="469868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05" t="0" r="-24905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9357647" y="3532301"/>
            <a:ext cx="4698682" cy="469868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6697" t="0" r="-16697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4565229" y="6991350"/>
            <a:ext cx="9567614" cy="956761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>
                <a:alpha val="6078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28700" y="551713"/>
            <a:ext cx="9303790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WARSZTATY KULINARNE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729296" y="8631033"/>
            <a:ext cx="4642074" cy="1524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Ludwika Dąbrowska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półfinalistka MasterChef IV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9430439" y="8631033"/>
            <a:ext cx="4553098" cy="994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Daniel Władimirow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7.miejsce MasterChef XI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59892" y="1936013"/>
            <a:ext cx="11968215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Poznasz tajniki gotowania od najlepszych szefów kuchni podczas specjalistycznych warsztatów w naszej szkole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8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41668" y="4140496"/>
            <a:ext cx="11677025" cy="11677025"/>
          </a:xfrm>
          <a:custGeom>
            <a:avLst/>
            <a:gdLst/>
            <a:ahLst/>
            <a:cxnLst/>
            <a:rect r="r" b="b" t="t" l="l"/>
            <a:pathLst>
              <a:path h="11677025" w="11677025">
                <a:moveTo>
                  <a:pt x="0" y="0"/>
                </a:moveTo>
                <a:lnTo>
                  <a:pt x="11677025" y="0"/>
                </a:lnTo>
                <a:lnTo>
                  <a:pt x="11677025" y="11677024"/>
                </a:lnTo>
                <a:lnTo>
                  <a:pt x="0" y="11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69866" y="760690"/>
            <a:ext cx="16026649" cy="870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40"/>
              </a:lnSpc>
            </a:pPr>
            <a:r>
              <a:rPr lang="en-US" sz="5100" b="true">
                <a:solidFill>
                  <a:srgbClr val="555D3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PRAKTYKA CZYNI MISTRZA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4565229" y="6991350"/>
            <a:ext cx="9567614" cy="956761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>
                <a:alpha val="4980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72959" y="2400937"/>
            <a:ext cx="3864967" cy="7259820"/>
            <a:chOff x="0" y="0"/>
            <a:chExt cx="1090937" cy="204917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90937" cy="2049178"/>
            </a:xfrm>
            <a:custGeom>
              <a:avLst/>
              <a:gdLst/>
              <a:ahLst/>
              <a:cxnLst/>
              <a:rect r="r" b="b" t="t" l="l"/>
              <a:pathLst>
                <a:path h="2049178" w="1090937">
                  <a:moveTo>
                    <a:pt x="102158" y="0"/>
                  </a:moveTo>
                  <a:lnTo>
                    <a:pt x="988778" y="0"/>
                  </a:lnTo>
                  <a:cubicBezTo>
                    <a:pt x="1045199" y="0"/>
                    <a:pt x="1090937" y="45738"/>
                    <a:pt x="1090937" y="102158"/>
                  </a:cubicBezTo>
                  <a:lnTo>
                    <a:pt x="1090937" y="1947020"/>
                  </a:lnTo>
                  <a:cubicBezTo>
                    <a:pt x="1090937" y="1974113"/>
                    <a:pt x="1080174" y="2000098"/>
                    <a:pt x="1061015" y="2019256"/>
                  </a:cubicBezTo>
                  <a:cubicBezTo>
                    <a:pt x="1041857" y="2038415"/>
                    <a:pt x="1015872" y="2049178"/>
                    <a:pt x="988778" y="2049178"/>
                  </a:cubicBezTo>
                  <a:lnTo>
                    <a:pt x="102158" y="2049178"/>
                  </a:lnTo>
                  <a:cubicBezTo>
                    <a:pt x="75064" y="2049178"/>
                    <a:pt x="49080" y="2038415"/>
                    <a:pt x="29921" y="2019256"/>
                  </a:cubicBezTo>
                  <a:cubicBezTo>
                    <a:pt x="10763" y="2000098"/>
                    <a:pt x="0" y="1974113"/>
                    <a:pt x="0" y="1947020"/>
                  </a:cubicBezTo>
                  <a:lnTo>
                    <a:pt x="0" y="102158"/>
                  </a:lnTo>
                  <a:cubicBezTo>
                    <a:pt x="0" y="75064"/>
                    <a:pt x="10763" y="49080"/>
                    <a:pt x="29921" y="29921"/>
                  </a:cubicBezTo>
                  <a:cubicBezTo>
                    <a:pt x="49080" y="10763"/>
                    <a:pt x="75064" y="0"/>
                    <a:pt x="102158" y="0"/>
                  </a:cubicBezTo>
                  <a:close/>
                </a:path>
              </a:pathLst>
            </a:custGeom>
            <a:solidFill>
              <a:srgbClr val="555D36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090937" cy="20872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886439" y="2685132"/>
            <a:ext cx="3438008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b="true" sz="31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STAŻE</a:t>
            </a:r>
          </a:p>
          <a:p>
            <a:pPr algn="ctr">
              <a:lnSpc>
                <a:spcPts val="4479"/>
              </a:lnSpc>
            </a:pPr>
            <a:r>
              <a:rPr lang="en-US" b="true" sz="31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 PRAKTYKI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36541" y="4710592"/>
            <a:ext cx="3537803" cy="3337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Zdobędziesz doświadczenie na praktykach zawodowych </a:t>
            </a:r>
          </a:p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renomowanych restauracjach</a:t>
            </a:r>
          </a:p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lub wyjedziesz na zagraniczne praktyki </a:t>
            </a:r>
            <a:r>
              <a:rPr lang="en-US" sz="23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np. na Maltę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5043848" y="2400937"/>
            <a:ext cx="3864967" cy="7259820"/>
            <a:chOff x="0" y="0"/>
            <a:chExt cx="1090937" cy="204917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90937" cy="2049178"/>
            </a:xfrm>
            <a:custGeom>
              <a:avLst/>
              <a:gdLst/>
              <a:ahLst/>
              <a:cxnLst/>
              <a:rect r="r" b="b" t="t" l="l"/>
              <a:pathLst>
                <a:path h="2049178" w="1090937">
                  <a:moveTo>
                    <a:pt x="102158" y="0"/>
                  </a:moveTo>
                  <a:lnTo>
                    <a:pt x="988778" y="0"/>
                  </a:lnTo>
                  <a:cubicBezTo>
                    <a:pt x="1045199" y="0"/>
                    <a:pt x="1090937" y="45738"/>
                    <a:pt x="1090937" y="102158"/>
                  </a:cubicBezTo>
                  <a:lnTo>
                    <a:pt x="1090937" y="1947020"/>
                  </a:lnTo>
                  <a:cubicBezTo>
                    <a:pt x="1090937" y="1974113"/>
                    <a:pt x="1080174" y="2000098"/>
                    <a:pt x="1061015" y="2019256"/>
                  </a:cubicBezTo>
                  <a:cubicBezTo>
                    <a:pt x="1041857" y="2038415"/>
                    <a:pt x="1015872" y="2049178"/>
                    <a:pt x="988778" y="2049178"/>
                  </a:cubicBezTo>
                  <a:lnTo>
                    <a:pt x="102158" y="2049178"/>
                  </a:lnTo>
                  <a:cubicBezTo>
                    <a:pt x="75064" y="2049178"/>
                    <a:pt x="49080" y="2038415"/>
                    <a:pt x="29921" y="2019256"/>
                  </a:cubicBezTo>
                  <a:cubicBezTo>
                    <a:pt x="10763" y="2000098"/>
                    <a:pt x="0" y="1974113"/>
                    <a:pt x="0" y="1947020"/>
                  </a:cubicBezTo>
                  <a:lnTo>
                    <a:pt x="0" y="102158"/>
                  </a:lnTo>
                  <a:cubicBezTo>
                    <a:pt x="0" y="75064"/>
                    <a:pt x="10763" y="49080"/>
                    <a:pt x="29921" y="29921"/>
                  </a:cubicBezTo>
                  <a:cubicBezTo>
                    <a:pt x="49080" y="10763"/>
                    <a:pt x="75064" y="0"/>
                    <a:pt x="102158" y="0"/>
                  </a:cubicBezTo>
                  <a:close/>
                </a:path>
              </a:pathLst>
            </a:custGeom>
            <a:solidFill>
              <a:srgbClr val="555D3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090937" cy="20872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415408" y="2400937"/>
            <a:ext cx="3864967" cy="7259820"/>
            <a:chOff x="0" y="0"/>
            <a:chExt cx="1090937" cy="204917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90937" cy="2049178"/>
            </a:xfrm>
            <a:custGeom>
              <a:avLst/>
              <a:gdLst/>
              <a:ahLst/>
              <a:cxnLst/>
              <a:rect r="r" b="b" t="t" l="l"/>
              <a:pathLst>
                <a:path h="2049178" w="1090937">
                  <a:moveTo>
                    <a:pt x="102158" y="0"/>
                  </a:moveTo>
                  <a:lnTo>
                    <a:pt x="988778" y="0"/>
                  </a:lnTo>
                  <a:cubicBezTo>
                    <a:pt x="1045199" y="0"/>
                    <a:pt x="1090937" y="45738"/>
                    <a:pt x="1090937" y="102158"/>
                  </a:cubicBezTo>
                  <a:lnTo>
                    <a:pt x="1090937" y="1947020"/>
                  </a:lnTo>
                  <a:cubicBezTo>
                    <a:pt x="1090937" y="1974113"/>
                    <a:pt x="1080174" y="2000098"/>
                    <a:pt x="1061015" y="2019256"/>
                  </a:cubicBezTo>
                  <a:cubicBezTo>
                    <a:pt x="1041857" y="2038415"/>
                    <a:pt x="1015872" y="2049178"/>
                    <a:pt x="988778" y="2049178"/>
                  </a:cubicBezTo>
                  <a:lnTo>
                    <a:pt x="102158" y="2049178"/>
                  </a:lnTo>
                  <a:cubicBezTo>
                    <a:pt x="75064" y="2049178"/>
                    <a:pt x="49080" y="2038415"/>
                    <a:pt x="29921" y="2019256"/>
                  </a:cubicBezTo>
                  <a:cubicBezTo>
                    <a:pt x="10763" y="2000098"/>
                    <a:pt x="0" y="1974113"/>
                    <a:pt x="0" y="1947020"/>
                  </a:cubicBezTo>
                  <a:lnTo>
                    <a:pt x="0" y="102158"/>
                  </a:lnTo>
                  <a:cubicBezTo>
                    <a:pt x="0" y="75064"/>
                    <a:pt x="10763" y="49080"/>
                    <a:pt x="29921" y="29921"/>
                  </a:cubicBezTo>
                  <a:cubicBezTo>
                    <a:pt x="49080" y="10763"/>
                    <a:pt x="75064" y="0"/>
                    <a:pt x="102158" y="0"/>
                  </a:cubicBezTo>
                  <a:close/>
                </a:path>
              </a:pathLst>
            </a:custGeom>
            <a:solidFill>
              <a:srgbClr val="555D36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090937" cy="20872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786969" y="2400937"/>
            <a:ext cx="3864967" cy="7259820"/>
            <a:chOff x="0" y="0"/>
            <a:chExt cx="1090937" cy="204917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90937" cy="2049178"/>
            </a:xfrm>
            <a:custGeom>
              <a:avLst/>
              <a:gdLst/>
              <a:ahLst/>
              <a:cxnLst/>
              <a:rect r="r" b="b" t="t" l="l"/>
              <a:pathLst>
                <a:path h="2049178" w="1090937">
                  <a:moveTo>
                    <a:pt x="102158" y="0"/>
                  </a:moveTo>
                  <a:lnTo>
                    <a:pt x="988778" y="0"/>
                  </a:lnTo>
                  <a:cubicBezTo>
                    <a:pt x="1045199" y="0"/>
                    <a:pt x="1090937" y="45738"/>
                    <a:pt x="1090937" y="102158"/>
                  </a:cubicBezTo>
                  <a:lnTo>
                    <a:pt x="1090937" y="1947020"/>
                  </a:lnTo>
                  <a:cubicBezTo>
                    <a:pt x="1090937" y="1974113"/>
                    <a:pt x="1080174" y="2000098"/>
                    <a:pt x="1061015" y="2019256"/>
                  </a:cubicBezTo>
                  <a:cubicBezTo>
                    <a:pt x="1041857" y="2038415"/>
                    <a:pt x="1015872" y="2049178"/>
                    <a:pt x="988778" y="2049178"/>
                  </a:cubicBezTo>
                  <a:lnTo>
                    <a:pt x="102158" y="2049178"/>
                  </a:lnTo>
                  <a:cubicBezTo>
                    <a:pt x="75064" y="2049178"/>
                    <a:pt x="49080" y="2038415"/>
                    <a:pt x="29921" y="2019256"/>
                  </a:cubicBezTo>
                  <a:cubicBezTo>
                    <a:pt x="10763" y="2000098"/>
                    <a:pt x="0" y="1974113"/>
                    <a:pt x="0" y="1947020"/>
                  </a:cubicBezTo>
                  <a:lnTo>
                    <a:pt x="0" y="102158"/>
                  </a:lnTo>
                  <a:cubicBezTo>
                    <a:pt x="0" y="75064"/>
                    <a:pt x="10763" y="49080"/>
                    <a:pt x="29921" y="29921"/>
                  </a:cubicBezTo>
                  <a:cubicBezTo>
                    <a:pt x="49080" y="10763"/>
                    <a:pt x="75064" y="0"/>
                    <a:pt x="102158" y="0"/>
                  </a:cubicBezTo>
                  <a:close/>
                </a:path>
              </a:pathLst>
            </a:custGeom>
            <a:solidFill>
              <a:srgbClr val="555D36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090937" cy="20872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5257327" y="2694657"/>
            <a:ext cx="3438008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b="true" sz="2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WSPÓŁPRACA </a:t>
            </a:r>
          </a:p>
          <a:p>
            <a:pPr algn="ctr">
              <a:lnSpc>
                <a:spcPts val="3640"/>
              </a:lnSpc>
            </a:pPr>
            <a:r>
              <a:rPr lang="en-US" b="true" sz="26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 PRACODAWCAMI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665414" y="2685132"/>
            <a:ext cx="3364957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b="true" sz="31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MOŻLIWOŚCI ROZWOJU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000449" y="2694657"/>
            <a:ext cx="3438008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true" sz="29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KURSY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207430" y="4727927"/>
            <a:ext cx="3537803" cy="1108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Nawiążesz kontakty </a:t>
            </a:r>
          </a:p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branży gastronomicznej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578990" y="4733733"/>
            <a:ext cx="3537803" cy="1851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Możesz otworzyć własny biznes lub pracować </a:t>
            </a:r>
          </a:p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wymarzonym miejscu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900654" y="4733733"/>
            <a:ext cx="3537803" cy="2594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ramach projektu “Dobry zawód, lepsza przyszłość 2” planowane są kursy:</a:t>
            </a:r>
          </a:p>
          <a:p>
            <a:pPr algn="ctr" marL="518158" indent="-259079" lvl="1">
              <a:lnSpc>
                <a:spcPts val="292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barista/ka</a:t>
            </a:r>
          </a:p>
          <a:p>
            <a:pPr algn="ctr" marL="518158" indent="-259079" lvl="1">
              <a:lnSpc>
                <a:spcPts val="292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barman/ka</a:t>
            </a:r>
          </a:p>
          <a:p>
            <a:pPr algn="ctr" marL="518158" indent="-259079" lvl="1">
              <a:lnSpc>
                <a:spcPts val="292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kuchnia włoska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8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94581" y="2608649"/>
            <a:ext cx="10233664" cy="10233664"/>
          </a:xfrm>
          <a:custGeom>
            <a:avLst/>
            <a:gdLst/>
            <a:ahLst/>
            <a:cxnLst/>
            <a:rect r="r" b="b" t="t" l="l"/>
            <a:pathLst>
              <a:path h="10233664" w="10233664">
                <a:moveTo>
                  <a:pt x="0" y="0"/>
                </a:moveTo>
                <a:lnTo>
                  <a:pt x="10233664" y="0"/>
                </a:lnTo>
                <a:lnTo>
                  <a:pt x="10233664" y="10233664"/>
                </a:lnTo>
                <a:lnTo>
                  <a:pt x="0" y="10233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45719" y="9150000"/>
            <a:ext cx="3491438" cy="3122967"/>
            <a:chOff x="0" y="0"/>
            <a:chExt cx="9087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8700" cy="812800"/>
            </a:xfrm>
            <a:custGeom>
              <a:avLst/>
              <a:gdLst/>
              <a:ahLst/>
              <a:cxnLst/>
              <a:rect r="r" b="b" t="t" l="l"/>
              <a:pathLst>
                <a:path h="812800" w="908700">
                  <a:moveTo>
                    <a:pt x="454350" y="0"/>
                  </a:moveTo>
                  <a:cubicBezTo>
                    <a:pt x="203420" y="0"/>
                    <a:pt x="0" y="181951"/>
                    <a:pt x="0" y="406400"/>
                  </a:cubicBezTo>
                  <a:cubicBezTo>
                    <a:pt x="0" y="630849"/>
                    <a:pt x="203420" y="812800"/>
                    <a:pt x="454350" y="812800"/>
                  </a:cubicBezTo>
                  <a:cubicBezTo>
                    <a:pt x="705281" y="812800"/>
                    <a:pt x="908700" y="630849"/>
                    <a:pt x="908700" y="406400"/>
                  </a:cubicBezTo>
                  <a:cubicBezTo>
                    <a:pt x="908700" y="181951"/>
                    <a:pt x="705281" y="0"/>
                    <a:pt x="45435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85191" y="38100"/>
              <a:ext cx="738319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884" t="-34774" r="-359" b="-18113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866665" y="1062917"/>
            <a:ext cx="1297383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200" b="true">
                <a:solidFill>
                  <a:srgbClr val="555D36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POZNAJ TAJNIKI ŻYWIENIA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66665" y="3242373"/>
            <a:ext cx="8827917" cy="2114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005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DIETETYKA</a:t>
            </a:r>
          </a:p>
          <a:p>
            <a:pPr algn="l">
              <a:lnSpc>
                <a:spcPts val="4207"/>
              </a:lnSpc>
            </a:pPr>
            <a:r>
              <a:rPr lang="en-US" sz="3005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Dowiesz się, jak komponować zdrowe </a:t>
            </a:r>
          </a:p>
          <a:p>
            <a:pPr algn="l">
              <a:lnSpc>
                <a:spcPts val="4207"/>
              </a:lnSpc>
            </a:pPr>
            <a:r>
              <a:rPr lang="en-US" sz="3005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i smaczne posiłki, dostosowane do indywidualnych potrzeb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66665" y="6404544"/>
            <a:ext cx="8827917" cy="1581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7"/>
              </a:lnSpc>
            </a:pPr>
            <a:r>
              <a:rPr lang="en-US" sz="3005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TECHNOLOGIA ŻYWNOŚCI</a:t>
            </a:r>
          </a:p>
          <a:p>
            <a:pPr algn="l">
              <a:lnSpc>
                <a:spcPts val="4207"/>
              </a:lnSpc>
            </a:pPr>
            <a:r>
              <a:rPr lang="en-US" sz="3005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Poznasz procesy produkcji żywności </a:t>
            </a:r>
          </a:p>
          <a:p>
            <a:pPr algn="l">
              <a:lnSpc>
                <a:spcPts val="4207"/>
              </a:lnSpc>
            </a:pPr>
            <a:r>
              <a:rPr lang="en-US" sz="3005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i nauczysz się oceniać jej jakość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0E8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41668" y="4140496"/>
            <a:ext cx="11677025" cy="11677025"/>
          </a:xfrm>
          <a:custGeom>
            <a:avLst/>
            <a:gdLst/>
            <a:ahLst/>
            <a:cxnLst/>
            <a:rect r="r" b="b" t="t" l="l"/>
            <a:pathLst>
              <a:path h="11677025" w="11677025">
                <a:moveTo>
                  <a:pt x="0" y="0"/>
                </a:moveTo>
                <a:lnTo>
                  <a:pt x="11677025" y="0"/>
                </a:lnTo>
                <a:lnTo>
                  <a:pt x="11677025" y="11677024"/>
                </a:lnTo>
                <a:lnTo>
                  <a:pt x="0" y="11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794659" y="1927824"/>
            <a:ext cx="4698682" cy="469868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246" t="0" r="-16246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2560618" y="1927824"/>
            <a:ext cx="4698682" cy="4698682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6666" t="0" r="-1666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4565229" y="6991350"/>
            <a:ext cx="9567614" cy="956761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>
                <a:alpha val="6078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9176" y="1882155"/>
            <a:ext cx="4698682" cy="4698682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9800" t="0" r="-22677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508000"/>
            <a:ext cx="11101115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SZTUKA DEKORACJI STOŁÓW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6971362"/>
            <a:ext cx="4699159" cy="2573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Święta</a:t>
            </a:r>
          </a:p>
          <a:p>
            <a:pPr algn="ctr">
              <a:lnSpc>
                <a:spcPts val="3920"/>
              </a:lnSpc>
            </a:pP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Nadaj magicznego klimatu dekorując stół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w bożonarodzeniowe lub wielkanocne akcenty</a:t>
            </a:r>
            <a:r>
              <a:rPr lang="en-US" sz="2300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560618" y="7064656"/>
            <a:ext cx="4698682" cy="2573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Urodziny</a:t>
            </a:r>
          </a:p>
          <a:p>
            <a:pPr algn="ctr">
              <a:lnSpc>
                <a:spcPts val="3920"/>
              </a:lnSpc>
            </a:pP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Stwórz radosną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i kolorową aranżację, która oczaruje jubilata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i gości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794659" y="7179945"/>
            <a:ext cx="4699159" cy="21736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true">
                <a:solidFill>
                  <a:srgbClr val="555D3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Przyjęcia</a:t>
            </a:r>
          </a:p>
          <a:p>
            <a:pPr algn="ctr">
              <a:lnSpc>
                <a:spcPts val="3920"/>
              </a:lnSpc>
            </a:pP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Zaprojektuj elegancką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i romantyczną oprawę tego wyjątkowego dnia</a:t>
            </a:r>
            <a:r>
              <a:rPr lang="en-US" sz="2300">
                <a:solidFill>
                  <a:srgbClr val="555D3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19D62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B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94581" y="2608649"/>
            <a:ext cx="10233664" cy="10233664"/>
          </a:xfrm>
          <a:custGeom>
            <a:avLst/>
            <a:gdLst/>
            <a:ahLst/>
            <a:cxnLst/>
            <a:rect r="r" b="b" t="t" l="l"/>
            <a:pathLst>
              <a:path h="10233664" w="10233664">
                <a:moveTo>
                  <a:pt x="0" y="0"/>
                </a:moveTo>
                <a:lnTo>
                  <a:pt x="10233664" y="0"/>
                </a:lnTo>
                <a:lnTo>
                  <a:pt x="10233664" y="10233664"/>
                </a:lnTo>
                <a:lnTo>
                  <a:pt x="0" y="10233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45719" y="9150000"/>
            <a:ext cx="3491438" cy="3122967"/>
            <a:chOff x="0" y="0"/>
            <a:chExt cx="9087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8700" cy="812800"/>
            </a:xfrm>
            <a:custGeom>
              <a:avLst/>
              <a:gdLst/>
              <a:ahLst/>
              <a:cxnLst/>
              <a:rect r="r" b="b" t="t" l="l"/>
              <a:pathLst>
                <a:path h="812800" w="908700">
                  <a:moveTo>
                    <a:pt x="454350" y="0"/>
                  </a:moveTo>
                  <a:cubicBezTo>
                    <a:pt x="203420" y="0"/>
                    <a:pt x="0" y="181951"/>
                    <a:pt x="0" y="406400"/>
                  </a:cubicBezTo>
                  <a:cubicBezTo>
                    <a:pt x="0" y="630849"/>
                    <a:pt x="203420" y="812800"/>
                    <a:pt x="454350" y="812800"/>
                  </a:cubicBezTo>
                  <a:cubicBezTo>
                    <a:pt x="705281" y="812800"/>
                    <a:pt x="908700" y="630849"/>
                    <a:pt x="908700" y="406400"/>
                  </a:cubicBezTo>
                  <a:cubicBezTo>
                    <a:pt x="908700" y="181951"/>
                    <a:pt x="705281" y="0"/>
                    <a:pt x="454350" y="0"/>
                  </a:cubicBezTo>
                  <a:close/>
                </a:path>
              </a:pathLst>
            </a:custGeom>
            <a:solidFill>
              <a:srgbClr val="A3635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85191" y="38100"/>
              <a:ext cx="738319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3635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84036" y="1043867"/>
            <a:ext cx="13596665" cy="920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400" b="true">
                <a:solidFill>
                  <a:srgbClr val="623E3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BRANŻOWA SZKOŁA I STOPNIA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065415" y="3326292"/>
            <a:ext cx="4340064" cy="5374622"/>
            <a:chOff x="0" y="0"/>
            <a:chExt cx="1090937" cy="135098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90937" cy="1350987"/>
            </a:xfrm>
            <a:custGeom>
              <a:avLst/>
              <a:gdLst/>
              <a:ahLst/>
              <a:cxnLst/>
              <a:rect r="r" b="b" t="t" l="l"/>
              <a:pathLst>
                <a:path h="1350987" w="1090937">
                  <a:moveTo>
                    <a:pt x="90975" y="0"/>
                  </a:moveTo>
                  <a:lnTo>
                    <a:pt x="999961" y="0"/>
                  </a:lnTo>
                  <a:cubicBezTo>
                    <a:pt x="1050206" y="0"/>
                    <a:pt x="1090937" y="40731"/>
                    <a:pt x="1090937" y="90975"/>
                  </a:cubicBezTo>
                  <a:lnTo>
                    <a:pt x="1090937" y="1260012"/>
                  </a:lnTo>
                  <a:cubicBezTo>
                    <a:pt x="1090937" y="1310257"/>
                    <a:pt x="1050206" y="1350987"/>
                    <a:pt x="999961" y="1350987"/>
                  </a:cubicBezTo>
                  <a:lnTo>
                    <a:pt x="90975" y="1350987"/>
                  </a:lnTo>
                  <a:cubicBezTo>
                    <a:pt x="40731" y="1350987"/>
                    <a:pt x="0" y="1310257"/>
                    <a:pt x="0" y="1260012"/>
                  </a:cubicBezTo>
                  <a:lnTo>
                    <a:pt x="0" y="90975"/>
                  </a:lnTo>
                  <a:cubicBezTo>
                    <a:pt x="0" y="40731"/>
                    <a:pt x="40731" y="0"/>
                    <a:pt x="90975" y="0"/>
                  </a:cubicBezTo>
                  <a:close/>
                </a:path>
              </a:pathLst>
            </a:custGeom>
            <a:solidFill>
              <a:srgbClr val="A3635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090937" cy="13890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305137" y="3642922"/>
            <a:ext cx="3860621" cy="606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0"/>
              </a:lnSpc>
            </a:pPr>
            <a:r>
              <a:rPr lang="en-US" b="true" sz="359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KUCHARZ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49106" y="5575128"/>
            <a:ext cx="3972684" cy="1244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81852" indent="-290926" lvl="1">
              <a:lnSpc>
                <a:spcPts val="3287"/>
              </a:lnSpc>
              <a:buFont typeface="Arial"/>
              <a:buChar char="•"/>
            </a:pPr>
            <a:r>
              <a:rPr lang="en-US" sz="26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Praktyki zawodowe </a:t>
            </a:r>
          </a:p>
          <a:p>
            <a:pPr algn="ctr">
              <a:lnSpc>
                <a:spcPts val="3287"/>
              </a:lnSpc>
            </a:pPr>
            <a:r>
              <a:rPr lang="en-US" sz="26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teoretyczna nauka zawodu w szkole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6973591" y="3326292"/>
            <a:ext cx="4340064" cy="5374622"/>
            <a:chOff x="0" y="0"/>
            <a:chExt cx="1090937" cy="135098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90937" cy="1350987"/>
            </a:xfrm>
            <a:custGeom>
              <a:avLst/>
              <a:gdLst/>
              <a:ahLst/>
              <a:cxnLst/>
              <a:rect r="r" b="b" t="t" l="l"/>
              <a:pathLst>
                <a:path h="1350987" w="1090937">
                  <a:moveTo>
                    <a:pt x="90975" y="0"/>
                  </a:moveTo>
                  <a:lnTo>
                    <a:pt x="999961" y="0"/>
                  </a:lnTo>
                  <a:cubicBezTo>
                    <a:pt x="1050206" y="0"/>
                    <a:pt x="1090937" y="40731"/>
                    <a:pt x="1090937" y="90975"/>
                  </a:cubicBezTo>
                  <a:lnTo>
                    <a:pt x="1090937" y="1260012"/>
                  </a:lnTo>
                  <a:cubicBezTo>
                    <a:pt x="1090937" y="1310257"/>
                    <a:pt x="1050206" y="1350987"/>
                    <a:pt x="999961" y="1350987"/>
                  </a:cubicBezTo>
                  <a:lnTo>
                    <a:pt x="90975" y="1350987"/>
                  </a:lnTo>
                  <a:cubicBezTo>
                    <a:pt x="40731" y="1350987"/>
                    <a:pt x="0" y="1310257"/>
                    <a:pt x="0" y="1260012"/>
                  </a:cubicBezTo>
                  <a:lnTo>
                    <a:pt x="0" y="90975"/>
                  </a:lnTo>
                  <a:cubicBezTo>
                    <a:pt x="0" y="40731"/>
                    <a:pt x="40731" y="0"/>
                    <a:pt x="90975" y="0"/>
                  </a:cubicBezTo>
                  <a:close/>
                </a:path>
              </a:pathLst>
            </a:custGeom>
            <a:solidFill>
              <a:srgbClr val="A36357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090937" cy="13890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1882521" y="3326292"/>
            <a:ext cx="4340064" cy="5374622"/>
            <a:chOff x="0" y="0"/>
            <a:chExt cx="1090937" cy="135098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090937" cy="1350987"/>
            </a:xfrm>
            <a:custGeom>
              <a:avLst/>
              <a:gdLst/>
              <a:ahLst/>
              <a:cxnLst/>
              <a:rect r="r" b="b" t="t" l="l"/>
              <a:pathLst>
                <a:path h="1350987" w="1090937">
                  <a:moveTo>
                    <a:pt x="90975" y="0"/>
                  </a:moveTo>
                  <a:lnTo>
                    <a:pt x="999961" y="0"/>
                  </a:lnTo>
                  <a:cubicBezTo>
                    <a:pt x="1050206" y="0"/>
                    <a:pt x="1090937" y="40731"/>
                    <a:pt x="1090937" y="90975"/>
                  </a:cubicBezTo>
                  <a:lnTo>
                    <a:pt x="1090937" y="1260012"/>
                  </a:lnTo>
                  <a:cubicBezTo>
                    <a:pt x="1090937" y="1310257"/>
                    <a:pt x="1050206" y="1350987"/>
                    <a:pt x="999961" y="1350987"/>
                  </a:cubicBezTo>
                  <a:lnTo>
                    <a:pt x="90975" y="1350987"/>
                  </a:lnTo>
                  <a:cubicBezTo>
                    <a:pt x="40731" y="1350987"/>
                    <a:pt x="0" y="1310257"/>
                    <a:pt x="0" y="1260012"/>
                  </a:cubicBezTo>
                  <a:lnTo>
                    <a:pt x="0" y="90975"/>
                  </a:lnTo>
                  <a:cubicBezTo>
                    <a:pt x="0" y="40731"/>
                    <a:pt x="40731" y="0"/>
                    <a:pt x="90975" y="0"/>
                  </a:cubicBezTo>
                  <a:close/>
                </a:path>
              </a:pathLst>
            </a:custGeom>
            <a:solidFill>
              <a:srgbClr val="A36357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1090937" cy="13890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7213312" y="3661972"/>
            <a:ext cx="3860621" cy="48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87"/>
              </a:lnSpc>
            </a:pPr>
            <a:r>
              <a:rPr lang="en-US" b="true" sz="291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SPRZEDAWCA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163258" y="3661972"/>
            <a:ext cx="3778590" cy="920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73"/>
              </a:lnSpc>
            </a:pPr>
            <a:r>
              <a:rPr lang="en-US" b="true" sz="2695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KLASY WIELOZAWODOWE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101250" y="5575128"/>
            <a:ext cx="3972684" cy="16617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81852" indent="-290926" lvl="1">
              <a:lnSpc>
                <a:spcPts val="3287"/>
              </a:lnSpc>
              <a:buFont typeface="Arial"/>
              <a:buChar char="•"/>
            </a:pPr>
            <a:r>
              <a:rPr lang="en-US" sz="26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Praktyki zawodowe u pracodawcy</a:t>
            </a:r>
          </a:p>
          <a:p>
            <a:pPr algn="ctr" marL="581852" indent="-290926" lvl="1">
              <a:lnSpc>
                <a:spcPts val="3287"/>
              </a:lnSpc>
              <a:buFont typeface="Arial"/>
              <a:buChar char="•"/>
            </a:pPr>
            <a:r>
              <a:rPr lang="en-US" sz="26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Teoretyczna nauka zawodu w szkole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066211" y="5575128"/>
            <a:ext cx="3972684" cy="2078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81852" indent="-290926" lvl="1">
              <a:lnSpc>
                <a:spcPts val="3287"/>
              </a:lnSpc>
              <a:buFont typeface="Arial"/>
              <a:buChar char="•"/>
            </a:pPr>
            <a:r>
              <a:rPr lang="en-US" sz="26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Praktyki zawodowe u pracodawcy</a:t>
            </a:r>
          </a:p>
          <a:p>
            <a:pPr algn="ctr" marL="581852" indent="-290926" lvl="1">
              <a:lnSpc>
                <a:spcPts val="3287"/>
              </a:lnSpc>
              <a:buFont typeface="Arial"/>
              <a:buChar char="•"/>
            </a:pPr>
            <a:r>
              <a:rPr lang="en-US" sz="269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Teoretyczna nauka zawodu na kursach zawodowych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DB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94581" y="2608649"/>
            <a:ext cx="10233664" cy="10233664"/>
          </a:xfrm>
          <a:custGeom>
            <a:avLst/>
            <a:gdLst/>
            <a:ahLst/>
            <a:cxnLst/>
            <a:rect r="r" b="b" t="t" l="l"/>
            <a:pathLst>
              <a:path h="10233664" w="10233664">
                <a:moveTo>
                  <a:pt x="0" y="0"/>
                </a:moveTo>
                <a:lnTo>
                  <a:pt x="10233664" y="0"/>
                </a:lnTo>
                <a:lnTo>
                  <a:pt x="10233664" y="10233664"/>
                </a:lnTo>
                <a:lnTo>
                  <a:pt x="0" y="10233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45719" y="9150000"/>
            <a:ext cx="3491438" cy="3122967"/>
            <a:chOff x="0" y="0"/>
            <a:chExt cx="9087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8700" cy="812800"/>
            </a:xfrm>
            <a:custGeom>
              <a:avLst/>
              <a:gdLst/>
              <a:ahLst/>
              <a:cxnLst/>
              <a:rect r="r" b="b" t="t" l="l"/>
              <a:pathLst>
                <a:path h="812800" w="908700">
                  <a:moveTo>
                    <a:pt x="454350" y="0"/>
                  </a:moveTo>
                  <a:cubicBezTo>
                    <a:pt x="203420" y="0"/>
                    <a:pt x="0" y="181951"/>
                    <a:pt x="0" y="406400"/>
                  </a:cubicBezTo>
                  <a:cubicBezTo>
                    <a:pt x="0" y="630849"/>
                    <a:pt x="203420" y="812800"/>
                    <a:pt x="454350" y="812800"/>
                  </a:cubicBezTo>
                  <a:cubicBezTo>
                    <a:pt x="705281" y="812800"/>
                    <a:pt x="908700" y="630849"/>
                    <a:pt x="908700" y="406400"/>
                  </a:cubicBezTo>
                  <a:cubicBezTo>
                    <a:pt x="908700" y="181951"/>
                    <a:pt x="705281" y="0"/>
                    <a:pt x="454350" y="0"/>
                  </a:cubicBezTo>
                  <a:close/>
                </a:path>
              </a:pathLst>
            </a:custGeom>
            <a:solidFill>
              <a:srgbClr val="A36357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85191" y="38100"/>
              <a:ext cx="738319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3635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7325" t="0" r="-4668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69951" y="3243511"/>
            <a:ext cx="7974049" cy="6014789"/>
            <a:chOff x="0" y="0"/>
            <a:chExt cx="2100161" cy="158414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100161" cy="1584142"/>
            </a:xfrm>
            <a:custGeom>
              <a:avLst/>
              <a:gdLst/>
              <a:ahLst/>
              <a:cxnLst/>
              <a:rect r="r" b="b" t="t" l="l"/>
              <a:pathLst>
                <a:path h="1584142" w="2100161">
                  <a:moveTo>
                    <a:pt x="49515" y="0"/>
                  </a:moveTo>
                  <a:lnTo>
                    <a:pt x="2050646" y="0"/>
                  </a:lnTo>
                  <a:cubicBezTo>
                    <a:pt x="2077992" y="0"/>
                    <a:pt x="2100161" y="22169"/>
                    <a:pt x="2100161" y="49515"/>
                  </a:cubicBezTo>
                  <a:lnTo>
                    <a:pt x="2100161" y="1534627"/>
                  </a:lnTo>
                  <a:cubicBezTo>
                    <a:pt x="2100161" y="1547759"/>
                    <a:pt x="2094944" y="1560353"/>
                    <a:pt x="2085658" y="1569639"/>
                  </a:cubicBezTo>
                  <a:cubicBezTo>
                    <a:pt x="2076372" y="1578925"/>
                    <a:pt x="2063778" y="1584142"/>
                    <a:pt x="2050646" y="1584142"/>
                  </a:cubicBezTo>
                  <a:lnTo>
                    <a:pt x="49515" y="1584142"/>
                  </a:lnTo>
                  <a:cubicBezTo>
                    <a:pt x="36383" y="1584142"/>
                    <a:pt x="23789" y="1578925"/>
                    <a:pt x="14503" y="1569639"/>
                  </a:cubicBezTo>
                  <a:cubicBezTo>
                    <a:pt x="5217" y="1560353"/>
                    <a:pt x="0" y="1547759"/>
                    <a:pt x="0" y="1534627"/>
                  </a:cubicBezTo>
                  <a:lnTo>
                    <a:pt x="0" y="49515"/>
                  </a:lnTo>
                  <a:cubicBezTo>
                    <a:pt x="0" y="36383"/>
                    <a:pt x="5217" y="23789"/>
                    <a:pt x="14503" y="14503"/>
                  </a:cubicBezTo>
                  <a:cubicBezTo>
                    <a:pt x="23789" y="5217"/>
                    <a:pt x="36383" y="0"/>
                    <a:pt x="49515" y="0"/>
                  </a:cubicBezTo>
                  <a:close/>
                </a:path>
              </a:pathLst>
            </a:custGeom>
            <a:solidFill>
              <a:srgbClr val="A3635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2100161" cy="16222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661770" y="3513949"/>
            <a:ext cx="6990411" cy="5564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MURARZ</a:t>
            </a:r>
          </a:p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TYNKARZ</a:t>
            </a:r>
          </a:p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FRYZJER</a:t>
            </a:r>
          </a:p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OGRODNIK</a:t>
            </a:r>
          </a:p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ROLNIK</a:t>
            </a:r>
          </a:p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MECHANIK POJAZDÓW SAMOCHODOWYCH</a:t>
            </a:r>
          </a:p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ELEKTRYK</a:t>
            </a:r>
          </a:p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CUKIERNIK</a:t>
            </a:r>
          </a:p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PIEKARZ</a:t>
            </a:r>
          </a:p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STOLARZ</a:t>
            </a:r>
          </a:p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BLACHARZ SAMOCHODOWY</a:t>
            </a:r>
          </a:p>
          <a:p>
            <a:pPr algn="l" marL="626106" indent="-313053" lvl="1">
              <a:lnSpc>
                <a:spcPts val="3392"/>
              </a:lnSpc>
              <a:buFont typeface="Arial"/>
              <a:buChar char="•"/>
            </a:pPr>
            <a:r>
              <a:rPr lang="en-US" sz="28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INNE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84036" y="1043867"/>
            <a:ext cx="13596665" cy="1872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400" b="true">
                <a:solidFill>
                  <a:srgbClr val="623E3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BRANŻOWA SZKOŁA I STOPNIA</a:t>
            </a:r>
          </a:p>
          <a:p>
            <a:pPr algn="l">
              <a:lnSpc>
                <a:spcPts val="7559"/>
              </a:lnSpc>
            </a:pPr>
            <a:r>
              <a:rPr lang="en-US" sz="5400" b="true">
                <a:solidFill>
                  <a:srgbClr val="623E3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KLASA WIELOZAWODOWA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515863" y="3814124"/>
            <a:ext cx="10233664" cy="10233664"/>
          </a:xfrm>
          <a:custGeom>
            <a:avLst/>
            <a:gdLst/>
            <a:ahLst/>
            <a:cxnLst/>
            <a:rect r="r" b="b" t="t" l="l"/>
            <a:pathLst>
              <a:path h="10233664" w="10233664">
                <a:moveTo>
                  <a:pt x="0" y="0"/>
                </a:moveTo>
                <a:lnTo>
                  <a:pt x="10233664" y="0"/>
                </a:lnTo>
                <a:lnTo>
                  <a:pt x="10233664" y="10233664"/>
                </a:lnTo>
                <a:lnTo>
                  <a:pt x="0" y="10233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783807" y="7493868"/>
            <a:ext cx="9567614" cy="956761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>
                <a:alpha val="4470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464369" y="614362"/>
            <a:ext cx="9837024" cy="828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true">
                <a:solidFill>
                  <a:srgbClr val="24508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KIERUNKI KSZTAŁCENIA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3138713" y="2005293"/>
            <a:ext cx="12010574" cy="3479117"/>
            <a:chOff x="0" y="0"/>
            <a:chExt cx="3163279" cy="91631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163279" cy="916311"/>
            </a:xfrm>
            <a:custGeom>
              <a:avLst/>
              <a:gdLst/>
              <a:ahLst/>
              <a:cxnLst/>
              <a:rect r="r" b="b" t="t" l="l"/>
              <a:pathLst>
                <a:path h="916311" w="3163279">
                  <a:moveTo>
                    <a:pt x="32874" y="0"/>
                  </a:moveTo>
                  <a:lnTo>
                    <a:pt x="3130405" y="0"/>
                  </a:lnTo>
                  <a:cubicBezTo>
                    <a:pt x="3139124" y="0"/>
                    <a:pt x="3147485" y="3464"/>
                    <a:pt x="3153650" y="9629"/>
                  </a:cubicBezTo>
                  <a:cubicBezTo>
                    <a:pt x="3159815" y="15794"/>
                    <a:pt x="3163279" y="24155"/>
                    <a:pt x="3163279" y="32874"/>
                  </a:cubicBezTo>
                  <a:lnTo>
                    <a:pt x="3163279" y="883437"/>
                  </a:lnTo>
                  <a:cubicBezTo>
                    <a:pt x="3163279" y="892155"/>
                    <a:pt x="3159815" y="900517"/>
                    <a:pt x="3153650" y="906682"/>
                  </a:cubicBezTo>
                  <a:cubicBezTo>
                    <a:pt x="3147485" y="912847"/>
                    <a:pt x="3139124" y="916311"/>
                    <a:pt x="3130405" y="916311"/>
                  </a:cubicBezTo>
                  <a:lnTo>
                    <a:pt x="32874" y="916311"/>
                  </a:lnTo>
                  <a:cubicBezTo>
                    <a:pt x="24155" y="916311"/>
                    <a:pt x="15794" y="912847"/>
                    <a:pt x="9629" y="906682"/>
                  </a:cubicBezTo>
                  <a:cubicBezTo>
                    <a:pt x="3464" y="900517"/>
                    <a:pt x="0" y="892155"/>
                    <a:pt x="0" y="883437"/>
                  </a:cubicBezTo>
                  <a:lnTo>
                    <a:pt x="0" y="32874"/>
                  </a:lnTo>
                  <a:cubicBezTo>
                    <a:pt x="0" y="24155"/>
                    <a:pt x="3464" y="15794"/>
                    <a:pt x="9629" y="9629"/>
                  </a:cubicBezTo>
                  <a:cubicBezTo>
                    <a:pt x="15794" y="3464"/>
                    <a:pt x="24155" y="0"/>
                    <a:pt x="32874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3163279" cy="9544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7424996" y="2270438"/>
            <a:ext cx="3438008" cy="69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sz="4099" b="tru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TECHNIKUM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596136" y="3153590"/>
            <a:ext cx="8954160" cy="1515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12464" indent="-356232" lvl="1">
              <a:lnSpc>
                <a:spcPts val="4025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spedycji</a:t>
            </a:r>
          </a:p>
          <a:p>
            <a:pPr algn="just" marL="712464" indent="-356232" lvl="1">
              <a:lnSpc>
                <a:spcPts val="4025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logistyki</a:t>
            </a:r>
          </a:p>
          <a:p>
            <a:pPr algn="just" marL="712464" indent="-356232" lvl="1">
              <a:lnSpc>
                <a:spcPts val="4025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żywienia i usług gastronomicznych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3138713" y="5884460"/>
            <a:ext cx="12010574" cy="3739555"/>
            <a:chOff x="0" y="0"/>
            <a:chExt cx="3163279" cy="98490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163279" cy="984903"/>
            </a:xfrm>
            <a:custGeom>
              <a:avLst/>
              <a:gdLst/>
              <a:ahLst/>
              <a:cxnLst/>
              <a:rect r="r" b="b" t="t" l="l"/>
              <a:pathLst>
                <a:path h="984903" w="3163279">
                  <a:moveTo>
                    <a:pt x="32874" y="0"/>
                  </a:moveTo>
                  <a:lnTo>
                    <a:pt x="3130405" y="0"/>
                  </a:lnTo>
                  <a:cubicBezTo>
                    <a:pt x="3139124" y="0"/>
                    <a:pt x="3147485" y="3464"/>
                    <a:pt x="3153650" y="9629"/>
                  </a:cubicBezTo>
                  <a:cubicBezTo>
                    <a:pt x="3159815" y="15794"/>
                    <a:pt x="3163279" y="24155"/>
                    <a:pt x="3163279" y="32874"/>
                  </a:cubicBezTo>
                  <a:lnTo>
                    <a:pt x="3163279" y="952029"/>
                  </a:lnTo>
                  <a:cubicBezTo>
                    <a:pt x="3163279" y="960748"/>
                    <a:pt x="3159815" y="969110"/>
                    <a:pt x="3153650" y="975275"/>
                  </a:cubicBezTo>
                  <a:cubicBezTo>
                    <a:pt x="3147485" y="981440"/>
                    <a:pt x="3139124" y="984903"/>
                    <a:pt x="3130405" y="984903"/>
                  </a:cubicBezTo>
                  <a:lnTo>
                    <a:pt x="32874" y="984903"/>
                  </a:lnTo>
                  <a:cubicBezTo>
                    <a:pt x="24155" y="984903"/>
                    <a:pt x="15794" y="981440"/>
                    <a:pt x="9629" y="975275"/>
                  </a:cubicBezTo>
                  <a:cubicBezTo>
                    <a:pt x="3464" y="969110"/>
                    <a:pt x="0" y="960748"/>
                    <a:pt x="0" y="952029"/>
                  </a:cubicBezTo>
                  <a:lnTo>
                    <a:pt x="0" y="32874"/>
                  </a:lnTo>
                  <a:cubicBezTo>
                    <a:pt x="0" y="24155"/>
                    <a:pt x="3464" y="15794"/>
                    <a:pt x="9629" y="9629"/>
                  </a:cubicBezTo>
                  <a:cubicBezTo>
                    <a:pt x="15794" y="3464"/>
                    <a:pt x="24155" y="0"/>
                    <a:pt x="32874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3163279" cy="10230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666920" y="6313085"/>
            <a:ext cx="8885074" cy="69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39"/>
              </a:lnSpc>
            </a:pPr>
            <a:r>
              <a:rPr lang="en-US" sz="4099" b="tru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BRANŻOWA SZKOŁA I STOPNIA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596136" y="7303368"/>
            <a:ext cx="10024944" cy="2020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12464" indent="-356232" lvl="1">
              <a:lnSpc>
                <a:spcPts val="4025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kucharz</a:t>
            </a:r>
          </a:p>
          <a:p>
            <a:pPr algn="just" marL="712464" indent="-356232" lvl="1">
              <a:lnSpc>
                <a:spcPts val="4025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sprzedawca</a:t>
            </a:r>
          </a:p>
          <a:p>
            <a:pPr algn="just" marL="712464" indent="-356232" lvl="1">
              <a:lnSpc>
                <a:spcPts val="4025"/>
              </a:lnSpc>
              <a:buFont typeface="Arial"/>
              <a:buChar char="•"/>
            </a:pPr>
            <a:r>
              <a:rPr lang="en-US" sz="32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klasy wielozawodowe (np. fryzjer, mechanik samochodowy, stolarz, cukiernik, elektryk)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219398" y="2279949"/>
            <a:ext cx="11677025" cy="11677025"/>
          </a:xfrm>
          <a:custGeom>
            <a:avLst/>
            <a:gdLst/>
            <a:ahLst/>
            <a:cxnLst/>
            <a:rect r="r" b="b" t="t" l="l"/>
            <a:pathLst>
              <a:path h="11677025" w="11677025">
                <a:moveTo>
                  <a:pt x="0" y="0"/>
                </a:moveTo>
                <a:lnTo>
                  <a:pt x="11677024" y="0"/>
                </a:lnTo>
                <a:lnTo>
                  <a:pt x="11677024" y="11677025"/>
                </a:lnTo>
                <a:lnTo>
                  <a:pt x="0" y="11677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583646" y="8214218"/>
            <a:ext cx="9567614" cy="956761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325508" y="3786976"/>
            <a:ext cx="3636615" cy="3636615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5411" t="0" r="-27921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1788158" y="3786976"/>
            <a:ext cx="3636615" cy="3636615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4906" t="0" r="-24906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2863227" y="3751630"/>
            <a:ext cx="3636615" cy="3636615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t="0" r="-25046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914587" y="1053392"/>
            <a:ext cx="15963439" cy="1827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5299" b="true">
                <a:solidFill>
                  <a:srgbClr val="FFBD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PRAKTYKI ZAGRANICZNE</a:t>
            </a:r>
          </a:p>
          <a:p>
            <a:pPr algn="l">
              <a:lnSpc>
                <a:spcPts val="7419"/>
              </a:lnSpc>
            </a:pPr>
            <a:r>
              <a:rPr lang="en-US" sz="5299" b="true">
                <a:solidFill>
                  <a:srgbClr val="FFBD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NASZYCH UCZNIÓW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331955" y="7771247"/>
            <a:ext cx="4699159" cy="745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b="true">
                <a:solidFill>
                  <a:srgbClr val="FFBD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NIEMCY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794236" y="7771247"/>
            <a:ext cx="4699159" cy="745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b="true">
                <a:solidFill>
                  <a:srgbClr val="FFBD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MALTA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256886" y="7771247"/>
            <a:ext cx="4699159" cy="745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 b="true">
                <a:solidFill>
                  <a:srgbClr val="FFBD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GRECJA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219398" y="2279949"/>
            <a:ext cx="11677025" cy="11677025"/>
          </a:xfrm>
          <a:custGeom>
            <a:avLst/>
            <a:gdLst/>
            <a:ahLst/>
            <a:cxnLst/>
            <a:rect r="r" b="b" t="t" l="l"/>
            <a:pathLst>
              <a:path h="11677025" w="11677025">
                <a:moveTo>
                  <a:pt x="0" y="0"/>
                </a:moveTo>
                <a:lnTo>
                  <a:pt x="11677024" y="0"/>
                </a:lnTo>
                <a:lnTo>
                  <a:pt x="11677024" y="11677025"/>
                </a:lnTo>
                <a:lnTo>
                  <a:pt x="0" y="11677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583646" y="8214218"/>
            <a:ext cx="9567614" cy="956761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2246973" y="2980646"/>
            <a:ext cx="6155998" cy="615599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6875" t="0" r="-5491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9620980" y="2980646"/>
            <a:ext cx="6155998" cy="615599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7183" t="0" r="-17183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721098" y="1043867"/>
            <a:ext cx="15055879" cy="920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400" b="true">
                <a:solidFill>
                  <a:srgbClr val="FFBD5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MŁODZIEŻOWA DRUŻYNA STRAŻACKA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B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365993" y="2936559"/>
            <a:ext cx="10648637" cy="10648637"/>
          </a:xfrm>
          <a:custGeom>
            <a:avLst/>
            <a:gdLst/>
            <a:ahLst/>
            <a:cxnLst/>
            <a:rect r="r" b="b" t="t" l="l"/>
            <a:pathLst>
              <a:path h="10648637" w="10648637">
                <a:moveTo>
                  <a:pt x="0" y="0"/>
                </a:moveTo>
                <a:lnTo>
                  <a:pt x="10648637" y="0"/>
                </a:lnTo>
                <a:lnTo>
                  <a:pt x="10648637" y="10648637"/>
                </a:lnTo>
                <a:lnTo>
                  <a:pt x="0" y="106486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783807" y="7493868"/>
            <a:ext cx="9567614" cy="956761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601413" y="3117598"/>
            <a:ext cx="10108606" cy="1010860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601413" y="3092528"/>
            <a:ext cx="10158747" cy="1015874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81000"/>
              </a:blip>
              <a:stretch>
                <a:fillRect l="-66764" t="-28583" r="-27446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707147" y="3239311"/>
            <a:ext cx="1375778" cy="5255943"/>
          </a:xfrm>
          <a:custGeom>
            <a:avLst/>
            <a:gdLst/>
            <a:ahLst/>
            <a:cxnLst/>
            <a:rect r="r" b="b" t="t" l="l"/>
            <a:pathLst>
              <a:path h="5255943" w="1375778">
                <a:moveTo>
                  <a:pt x="0" y="0"/>
                </a:moveTo>
                <a:lnTo>
                  <a:pt x="1375778" y="0"/>
                </a:lnTo>
                <a:lnTo>
                  <a:pt x="1375778" y="5255943"/>
                </a:lnTo>
                <a:lnTo>
                  <a:pt x="0" y="52559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47750" y="1110375"/>
            <a:ext cx="16669264" cy="1354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95"/>
              </a:lnSpc>
            </a:pPr>
            <a:r>
              <a:rPr lang="en-US" sz="9300" b="true">
                <a:solidFill>
                  <a:srgbClr val="BD802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DOŁĄCZ DO NAS!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519563" y="3199725"/>
            <a:ext cx="8827917" cy="1407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7"/>
              </a:lnSpc>
            </a:pPr>
            <a:r>
              <a:rPr lang="en-US" sz="2705" b="true">
                <a:solidFill>
                  <a:srgbClr val="BD802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REKRUTACJA</a:t>
            </a:r>
          </a:p>
          <a:p>
            <a:pPr algn="l">
              <a:lnSpc>
                <a:spcPts val="3787"/>
              </a:lnSpc>
            </a:pPr>
            <a:r>
              <a:rPr lang="en-US" sz="2705">
                <a:solidFill>
                  <a:srgbClr val="BD8023"/>
                </a:solidFill>
                <a:latin typeface="Montserrat"/>
                <a:ea typeface="Montserrat"/>
                <a:cs typeface="Montserrat"/>
                <a:sym typeface="Montserrat"/>
              </a:rPr>
              <a:t>Zapoznaj się z zasadami rekrutacji na szkolnej stronie www.lodzierz.pl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19563" y="5377762"/>
            <a:ext cx="8827917" cy="931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7"/>
              </a:lnSpc>
            </a:pPr>
            <a:r>
              <a:rPr lang="en-US" sz="2705" b="true">
                <a:solidFill>
                  <a:srgbClr val="BD802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WYBÓR PRZYSZŁOŚCI</a:t>
            </a:r>
          </a:p>
          <a:p>
            <a:pPr algn="l">
              <a:lnSpc>
                <a:spcPts val="3787"/>
              </a:lnSpc>
            </a:pPr>
            <a:r>
              <a:rPr lang="en-US" sz="2705">
                <a:solidFill>
                  <a:srgbClr val="BD8023"/>
                </a:solidFill>
                <a:latin typeface="Montserrat"/>
                <a:ea typeface="Montserrat"/>
                <a:cs typeface="Montserrat"/>
                <a:sym typeface="Montserrat"/>
              </a:rPr>
              <a:t>ZŁÓŻ DOKUMENTY DO ZSP W ŁODZIERZY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19563" y="6803937"/>
            <a:ext cx="8827917" cy="18839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7"/>
              </a:lnSpc>
            </a:pPr>
            <a:r>
              <a:rPr lang="en-US" sz="2705" b="true">
                <a:solidFill>
                  <a:srgbClr val="BD802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NOWY ROZDZIAŁ</a:t>
            </a:r>
          </a:p>
          <a:p>
            <a:pPr algn="l">
              <a:lnSpc>
                <a:spcPts val="3787"/>
              </a:lnSpc>
            </a:pPr>
            <a:r>
              <a:rPr lang="en-US" sz="2705">
                <a:solidFill>
                  <a:srgbClr val="BD8023"/>
                </a:solidFill>
                <a:latin typeface="Montserrat"/>
                <a:ea typeface="Montserrat"/>
                <a:cs typeface="Montserrat"/>
                <a:sym typeface="Montserrat"/>
              </a:rPr>
              <a:t>Rozpocznij swoją przygodę </a:t>
            </a:r>
          </a:p>
          <a:p>
            <a:pPr algn="l">
              <a:lnSpc>
                <a:spcPts val="3787"/>
              </a:lnSpc>
            </a:pPr>
            <a:r>
              <a:rPr lang="en-US" sz="2705">
                <a:solidFill>
                  <a:srgbClr val="BD8023"/>
                </a:solidFill>
                <a:latin typeface="Montserrat"/>
                <a:ea typeface="Montserrat"/>
                <a:cs typeface="Montserrat"/>
                <a:sym typeface="Montserrat"/>
              </a:rPr>
              <a:t>ze spedycją lub gastronomią! </a:t>
            </a:r>
          </a:p>
          <a:p>
            <a:pPr algn="l">
              <a:lnSpc>
                <a:spcPts val="3787"/>
              </a:lnSpc>
            </a:pPr>
            <a:r>
              <a:rPr lang="en-US" sz="2705">
                <a:solidFill>
                  <a:srgbClr val="BD8023"/>
                </a:solidFill>
                <a:latin typeface="Montserrat"/>
                <a:ea typeface="Montserrat"/>
                <a:cs typeface="Montserrat"/>
                <a:sym typeface="Montserrat"/>
              </a:rPr>
              <a:t>Zdobądź u nas zawód!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94581" y="2608649"/>
            <a:ext cx="10233664" cy="10233664"/>
          </a:xfrm>
          <a:custGeom>
            <a:avLst/>
            <a:gdLst/>
            <a:ahLst/>
            <a:cxnLst/>
            <a:rect r="r" b="b" t="t" l="l"/>
            <a:pathLst>
              <a:path h="10233664" w="10233664">
                <a:moveTo>
                  <a:pt x="0" y="0"/>
                </a:moveTo>
                <a:lnTo>
                  <a:pt x="10233664" y="0"/>
                </a:lnTo>
                <a:lnTo>
                  <a:pt x="10233664" y="10233664"/>
                </a:lnTo>
                <a:lnTo>
                  <a:pt x="0" y="10233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45719" y="9150000"/>
            <a:ext cx="3491438" cy="3122967"/>
            <a:chOff x="0" y="0"/>
            <a:chExt cx="9087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8700" cy="812800"/>
            </a:xfrm>
            <a:custGeom>
              <a:avLst/>
              <a:gdLst/>
              <a:ahLst/>
              <a:cxnLst/>
              <a:rect r="r" b="b" t="t" l="l"/>
              <a:pathLst>
                <a:path h="812800" w="908700">
                  <a:moveTo>
                    <a:pt x="454350" y="0"/>
                  </a:moveTo>
                  <a:cubicBezTo>
                    <a:pt x="203420" y="0"/>
                    <a:pt x="0" y="181951"/>
                    <a:pt x="0" y="406400"/>
                  </a:cubicBezTo>
                  <a:cubicBezTo>
                    <a:pt x="0" y="630849"/>
                    <a:pt x="203420" y="812800"/>
                    <a:pt x="454350" y="812800"/>
                  </a:cubicBezTo>
                  <a:cubicBezTo>
                    <a:pt x="705281" y="812800"/>
                    <a:pt x="908700" y="630849"/>
                    <a:pt x="908700" y="406400"/>
                  </a:cubicBezTo>
                  <a:cubicBezTo>
                    <a:pt x="908700" y="181951"/>
                    <a:pt x="705281" y="0"/>
                    <a:pt x="45435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85191" y="38100"/>
              <a:ext cx="738319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9980" r="0" b="-20112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69951" y="6812683"/>
            <a:ext cx="7974049" cy="2337317"/>
            <a:chOff x="0" y="0"/>
            <a:chExt cx="2100161" cy="61559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100161" cy="615590"/>
            </a:xfrm>
            <a:custGeom>
              <a:avLst/>
              <a:gdLst/>
              <a:ahLst/>
              <a:cxnLst/>
              <a:rect r="r" b="b" t="t" l="l"/>
              <a:pathLst>
                <a:path h="615590" w="2100161">
                  <a:moveTo>
                    <a:pt x="49515" y="0"/>
                  </a:moveTo>
                  <a:lnTo>
                    <a:pt x="2050646" y="0"/>
                  </a:lnTo>
                  <a:cubicBezTo>
                    <a:pt x="2077992" y="0"/>
                    <a:pt x="2100161" y="22169"/>
                    <a:pt x="2100161" y="49515"/>
                  </a:cubicBezTo>
                  <a:lnTo>
                    <a:pt x="2100161" y="566074"/>
                  </a:lnTo>
                  <a:cubicBezTo>
                    <a:pt x="2100161" y="579207"/>
                    <a:pt x="2094944" y="591801"/>
                    <a:pt x="2085658" y="601087"/>
                  </a:cubicBezTo>
                  <a:cubicBezTo>
                    <a:pt x="2076372" y="610373"/>
                    <a:pt x="2063778" y="615590"/>
                    <a:pt x="2050646" y="615590"/>
                  </a:cubicBezTo>
                  <a:lnTo>
                    <a:pt x="49515" y="615590"/>
                  </a:lnTo>
                  <a:cubicBezTo>
                    <a:pt x="36383" y="615590"/>
                    <a:pt x="23789" y="610373"/>
                    <a:pt x="14503" y="601087"/>
                  </a:cubicBezTo>
                  <a:cubicBezTo>
                    <a:pt x="5217" y="591801"/>
                    <a:pt x="0" y="579207"/>
                    <a:pt x="0" y="566074"/>
                  </a:cubicBezTo>
                  <a:lnTo>
                    <a:pt x="0" y="49515"/>
                  </a:lnTo>
                  <a:cubicBezTo>
                    <a:pt x="0" y="36383"/>
                    <a:pt x="5217" y="23789"/>
                    <a:pt x="14503" y="14503"/>
                  </a:cubicBezTo>
                  <a:cubicBezTo>
                    <a:pt x="23789" y="5217"/>
                    <a:pt x="36383" y="0"/>
                    <a:pt x="49515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9525"/>
              <a:ext cx="2100161" cy="6060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8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362114" y="4197540"/>
            <a:ext cx="3086100" cy="3086100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FEDFF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484036" y="1043867"/>
            <a:ext cx="12973830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true">
                <a:solidFill>
                  <a:srgbClr val="24508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ZANURZ SIĘ W ŚWIECIE SPEDYCJI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84036" y="2691194"/>
            <a:ext cx="7026894" cy="318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Kierunek technik spedytor to przepustka do ekscytującego świata spedycji. Przygotuj się na odkrywanie globalnych szlaków handlowych i zarządzaniem przepływem towarów.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61770" y="7108851"/>
            <a:ext cx="6990411" cy="175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WYBIERZ KIERUNEK </a:t>
            </a:r>
          </a:p>
          <a:p>
            <a:pPr algn="ctr">
              <a:lnSpc>
                <a:spcPts val="3509"/>
              </a:lnSpc>
            </a:pPr>
            <a:r>
              <a:rPr lang="en-US" sz="29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TECHNIK SPEDYTOR </a:t>
            </a: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LUB </a:t>
            </a:r>
          </a:p>
          <a:p>
            <a:pPr algn="ctr">
              <a:lnSpc>
                <a:spcPts val="3509"/>
              </a:lnSpc>
            </a:pPr>
            <a:r>
              <a:rPr lang="en-US" b="true" sz="29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TECHNIK LOGISTYK </a:t>
            </a:r>
          </a:p>
          <a:p>
            <a:pPr algn="ctr">
              <a:lnSpc>
                <a:spcPts val="350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ZSP ŁODZIERZ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91072" y="1655356"/>
            <a:ext cx="11677025" cy="11677025"/>
          </a:xfrm>
          <a:custGeom>
            <a:avLst/>
            <a:gdLst/>
            <a:ahLst/>
            <a:cxnLst/>
            <a:rect r="r" b="b" t="t" l="l"/>
            <a:pathLst>
              <a:path h="11677025" w="11677025">
                <a:moveTo>
                  <a:pt x="0" y="0"/>
                </a:moveTo>
                <a:lnTo>
                  <a:pt x="11677025" y="0"/>
                </a:lnTo>
                <a:lnTo>
                  <a:pt x="11677025" y="11677024"/>
                </a:lnTo>
                <a:lnTo>
                  <a:pt x="0" y="11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99171" y="738187"/>
            <a:ext cx="15457245" cy="800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60"/>
              </a:lnSpc>
            </a:pPr>
            <a:r>
              <a:rPr lang="en-US" sz="5300" b="true">
                <a:solidFill>
                  <a:srgbClr val="24508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NA CZYM POLEGA PRACA SPEDYTORA?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4783807" y="7493868"/>
            <a:ext cx="9567614" cy="956761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0153362" y="4534075"/>
            <a:ext cx="7670567" cy="5752925"/>
          </a:xfrm>
          <a:custGeom>
            <a:avLst/>
            <a:gdLst/>
            <a:ahLst/>
            <a:cxnLst/>
            <a:rect r="r" b="b" t="t" l="l"/>
            <a:pathLst>
              <a:path h="5752925" w="7670567">
                <a:moveTo>
                  <a:pt x="0" y="0"/>
                </a:moveTo>
                <a:lnTo>
                  <a:pt x="7670566" y="0"/>
                </a:lnTo>
                <a:lnTo>
                  <a:pt x="7670566" y="5752925"/>
                </a:lnTo>
                <a:lnTo>
                  <a:pt x="0" y="57529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64369" y="2394549"/>
            <a:ext cx="1848695" cy="7062647"/>
          </a:xfrm>
          <a:custGeom>
            <a:avLst/>
            <a:gdLst/>
            <a:ahLst/>
            <a:cxnLst/>
            <a:rect r="r" b="b" t="t" l="l"/>
            <a:pathLst>
              <a:path h="7062647" w="1848695">
                <a:moveTo>
                  <a:pt x="0" y="0"/>
                </a:moveTo>
                <a:lnTo>
                  <a:pt x="1848695" y="0"/>
                </a:lnTo>
                <a:lnTo>
                  <a:pt x="1848695" y="7062647"/>
                </a:lnTo>
                <a:lnTo>
                  <a:pt x="0" y="7062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65305" y="2499975"/>
            <a:ext cx="9790342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PLANOWANIE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Spedytor analizuje potrzeby klienta  i opracowuje optymalną trasę transportu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865305" y="5045523"/>
            <a:ext cx="9790342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ORGANIZACJA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Dobiera odpowiedni środek transportu, kontaktuje się z przewoźnikami i przygotowuje dokumentację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865305" y="7677150"/>
            <a:ext cx="9790342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NADZÓR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Monitoruje przesyłkę na każdym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etapie, reaguje na problemy i informuje klienta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91072" y="2209522"/>
            <a:ext cx="11677025" cy="11677025"/>
          </a:xfrm>
          <a:custGeom>
            <a:avLst/>
            <a:gdLst/>
            <a:ahLst/>
            <a:cxnLst/>
            <a:rect r="r" b="b" t="t" l="l"/>
            <a:pathLst>
              <a:path h="11677025" w="11677025">
                <a:moveTo>
                  <a:pt x="0" y="0"/>
                </a:moveTo>
                <a:lnTo>
                  <a:pt x="11677025" y="0"/>
                </a:lnTo>
                <a:lnTo>
                  <a:pt x="11677025" y="11677025"/>
                </a:lnTo>
                <a:lnTo>
                  <a:pt x="0" y="11677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783807" y="7493868"/>
            <a:ext cx="9567614" cy="9567614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625287" y="646458"/>
            <a:ext cx="10679552" cy="1908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true">
                <a:solidFill>
                  <a:srgbClr val="24508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DLACZEGO WARTO WYBRAĆ TEN KIERUNEK?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869654" y="4261939"/>
            <a:ext cx="7155674" cy="5399281"/>
          </a:xfrm>
          <a:custGeom>
            <a:avLst/>
            <a:gdLst/>
            <a:ahLst/>
            <a:cxnLst/>
            <a:rect r="r" b="b" t="t" l="l"/>
            <a:pathLst>
              <a:path h="5399281" w="7155674">
                <a:moveTo>
                  <a:pt x="0" y="0"/>
                </a:moveTo>
                <a:lnTo>
                  <a:pt x="7155674" y="0"/>
                </a:lnTo>
                <a:lnTo>
                  <a:pt x="7155674" y="5399281"/>
                </a:lnTo>
                <a:lnTo>
                  <a:pt x="0" y="53992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2908027"/>
            <a:ext cx="1723172" cy="6583106"/>
          </a:xfrm>
          <a:custGeom>
            <a:avLst/>
            <a:gdLst/>
            <a:ahLst/>
            <a:cxnLst/>
            <a:rect r="r" b="b" t="t" l="l"/>
            <a:pathLst>
              <a:path h="6583106" w="1723172">
                <a:moveTo>
                  <a:pt x="0" y="0"/>
                </a:moveTo>
                <a:lnTo>
                  <a:pt x="1723172" y="0"/>
                </a:lnTo>
                <a:lnTo>
                  <a:pt x="1723172" y="6583105"/>
                </a:lnTo>
                <a:lnTo>
                  <a:pt x="0" y="65831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189142" y="3009503"/>
            <a:ext cx="9790342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STABILNE ZATRUDNIENIE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Branża logistyczna i spedycyjna dynamicznie się rozwija, a specjaliści są zawsze poszukiwani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189142" y="5380430"/>
            <a:ext cx="9790342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ATRAKCYJNE ZAROBKI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Doświadczeni spedytorzy mogą liczyć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na wysokie wynagrodzenia i premie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89142" y="7819625"/>
            <a:ext cx="9790342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MOŻLIWOŚCI ROZWOJU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Zdobyta wiedza i umiejętności otwierają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        drzwi do awansu i specjalizacji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41668" y="4140496"/>
            <a:ext cx="11677025" cy="11677025"/>
          </a:xfrm>
          <a:custGeom>
            <a:avLst/>
            <a:gdLst/>
            <a:ahLst/>
            <a:cxnLst/>
            <a:rect r="r" b="b" t="t" l="l"/>
            <a:pathLst>
              <a:path h="11677025" w="11677025">
                <a:moveTo>
                  <a:pt x="0" y="0"/>
                </a:moveTo>
                <a:lnTo>
                  <a:pt x="11677025" y="0"/>
                </a:lnTo>
                <a:lnTo>
                  <a:pt x="11677025" y="11677024"/>
                </a:lnTo>
                <a:lnTo>
                  <a:pt x="0" y="11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73257" y="4140496"/>
            <a:ext cx="6678679" cy="5646520"/>
          </a:xfrm>
          <a:custGeom>
            <a:avLst/>
            <a:gdLst/>
            <a:ahLst/>
            <a:cxnLst/>
            <a:rect r="r" b="b" t="t" l="l"/>
            <a:pathLst>
              <a:path h="5646520" w="6678679">
                <a:moveTo>
                  <a:pt x="0" y="0"/>
                </a:moveTo>
                <a:lnTo>
                  <a:pt x="6678679" y="0"/>
                </a:lnTo>
                <a:lnTo>
                  <a:pt x="6678679" y="5646519"/>
                </a:lnTo>
                <a:lnTo>
                  <a:pt x="0" y="56465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25287" y="923925"/>
            <a:ext cx="12088395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true">
                <a:solidFill>
                  <a:srgbClr val="24508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PERSPEKTYWY PO SZKOLE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4565229" y="6991350"/>
            <a:ext cx="9567614" cy="956761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>
                <a:alpha val="49804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625287" y="2616867"/>
            <a:ext cx="9790342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PRACA W FIRMACH SPEDYCYJNYCH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Możesz pracować jako spedytor, dyspozytor,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agent celny lub specjalista ds. logistyki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25287" y="4987794"/>
            <a:ext cx="9790342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PRACA W DZIAŁACH LOGISTYKI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Firmy produkcyjne, handlowe i usługowe również potrzebują specjalistów od transportu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25287" y="7426989"/>
            <a:ext cx="9790342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WŁASNA DZIAŁALNOŚĆ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Zdobyta wiedza i doświadczenie pozwolą Ci na założenie własnej firmy spedycyjnej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94581" y="2608649"/>
            <a:ext cx="10233664" cy="10233664"/>
          </a:xfrm>
          <a:custGeom>
            <a:avLst/>
            <a:gdLst/>
            <a:ahLst/>
            <a:cxnLst/>
            <a:rect r="r" b="b" t="t" l="l"/>
            <a:pathLst>
              <a:path h="10233664" w="10233664">
                <a:moveTo>
                  <a:pt x="0" y="0"/>
                </a:moveTo>
                <a:lnTo>
                  <a:pt x="10233664" y="0"/>
                </a:lnTo>
                <a:lnTo>
                  <a:pt x="10233664" y="10233664"/>
                </a:lnTo>
                <a:lnTo>
                  <a:pt x="0" y="10233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45719" y="9150000"/>
            <a:ext cx="3491438" cy="3122967"/>
            <a:chOff x="0" y="0"/>
            <a:chExt cx="9087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8700" cy="812800"/>
            </a:xfrm>
            <a:custGeom>
              <a:avLst/>
              <a:gdLst/>
              <a:ahLst/>
              <a:cxnLst/>
              <a:rect r="r" b="b" t="t" l="l"/>
              <a:pathLst>
                <a:path h="812800" w="908700">
                  <a:moveTo>
                    <a:pt x="454350" y="0"/>
                  </a:moveTo>
                  <a:cubicBezTo>
                    <a:pt x="203420" y="0"/>
                    <a:pt x="0" y="181951"/>
                    <a:pt x="0" y="406400"/>
                  </a:cubicBezTo>
                  <a:cubicBezTo>
                    <a:pt x="0" y="630849"/>
                    <a:pt x="203420" y="812800"/>
                    <a:pt x="454350" y="812800"/>
                  </a:cubicBezTo>
                  <a:cubicBezTo>
                    <a:pt x="705281" y="812800"/>
                    <a:pt x="908700" y="630849"/>
                    <a:pt x="908700" y="406400"/>
                  </a:cubicBezTo>
                  <a:cubicBezTo>
                    <a:pt x="908700" y="181951"/>
                    <a:pt x="705281" y="0"/>
                    <a:pt x="45435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85191" y="38100"/>
              <a:ext cx="738319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>
                <a:alphaModFix amt="80000"/>
              </a:blip>
              <a:stretch>
                <a:fillRect l="0" t="-35933" r="0" b="-13399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484036" y="1062917"/>
            <a:ext cx="12973830" cy="738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 b="true">
                <a:solidFill>
                  <a:srgbClr val="24508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TECHNIK SPEDYTOR- ZAWÓD PRZYSZŁOŚĆI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07147" y="2908027"/>
            <a:ext cx="1553778" cy="5935963"/>
          </a:xfrm>
          <a:custGeom>
            <a:avLst/>
            <a:gdLst/>
            <a:ahLst/>
            <a:cxnLst/>
            <a:rect r="r" b="b" t="t" l="l"/>
            <a:pathLst>
              <a:path h="5935963" w="1553778">
                <a:moveTo>
                  <a:pt x="0" y="0"/>
                </a:moveTo>
                <a:lnTo>
                  <a:pt x="1553778" y="0"/>
                </a:lnTo>
                <a:lnTo>
                  <a:pt x="1553778" y="5935963"/>
                </a:lnTo>
                <a:lnTo>
                  <a:pt x="0" y="59359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519563" y="2869927"/>
            <a:ext cx="8827917" cy="1653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7"/>
              </a:lnSpc>
            </a:pPr>
            <a:r>
              <a:rPr lang="en-US" sz="2405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WZROST ZNACZENIA HANDLU MIĘDZYNARODOWEGO</a:t>
            </a:r>
          </a:p>
          <a:p>
            <a:pPr algn="l">
              <a:lnSpc>
                <a:spcPts val="3367"/>
              </a:lnSpc>
            </a:pPr>
            <a:r>
              <a:rPr lang="en-US" sz="2405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Globalizacja gospodarki generuje zapotrzebowania na spedytorów, którzy organizują transport międzynarodowy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519563" y="5319628"/>
            <a:ext cx="8827917" cy="1234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7"/>
              </a:lnSpc>
            </a:pPr>
            <a:r>
              <a:rPr lang="en-US" sz="2405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ROZWÓJ E-COMMERCE</a:t>
            </a:r>
          </a:p>
          <a:p>
            <a:pPr algn="l">
              <a:lnSpc>
                <a:spcPts val="3367"/>
              </a:lnSpc>
            </a:pPr>
            <a:r>
              <a:rPr lang="en-US" sz="2405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Sprzedaż internetowa na dużą skale wymaga sprawnej logistyki, co otwiera nowe możliwości dla spedytorów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19563" y="7340705"/>
            <a:ext cx="8827917" cy="1716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7"/>
              </a:lnSpc>
            </a:pPr>
            <a:r>
              <a:rPr lang="en-US" sz="2705" b="true">
                <a:solidFill>
                  <a:srgbClr val="24508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NOWOCZESNE TECHNOLOGIE</a:t>
            </a:r>
          </a:p>
          <a:p>
            <a:pPr algn="l">
              <a:lnSpc>
                <a:spcPts val="3367"/>
              </a:lnSpc>
            </a:pPr>
            <a:r>
              <a:rPr lang="en-US" sz="2405">
                <a:solidFill>
                  <a:srgbClr val="24508C"/>
                </a:solidFill>
                <a:latin typeface="Montserrat"/>
                <a:ea typeface="Montserrat"/>
                <a:cs typeface="Montserrat"/>
                <a:sym typeface="Montserrat"/>
              </a:rPr>
              <a:t>Wdrażanie innowacyjnych rozwiązań w transporcie i logistyce stwarza potrzebę posiadania specjalistycznej wiedzy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41668" y="4140496"/>
            <a:ext cx="11677025" cy="11677025"/>
          </a:xfrm>
          <a:custGeom>
            <a:avLst/>
            <a:gdLst/>
            <a:ahLst/>
            <a:cxnLst/>
            <a:rect r="r" b="b" t="t" l="l"/>
            <a:pathLst>
              <a:path h="11677025" w="11677025">
                <a:moveTo>
                  <a:pt x="0" y="0"/>
                </a:moveTo>
                <a:lnTo>
                  <a:pt x="11677025" y="0"/>
                </a:lnTo>
                <a:lnTo>
                  <a:pt x="11677025" y="11677024"/>
                </a:lnTo>
                <a:lnTo>
                  <a:pt x="0" y="11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908" y="770215"/>
            <a:ext cx="16026649" cy="828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60"/>
              </a:lnSpc>
            </a:pPr>
            <a:r>
              <a:rPr lang="en-US" sz="4900" b="true">
                <a:solidFill>
                  <a:srgbClr val="24508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CZEGO NAUCZYSZ SIĘ W NASZEJ SZKOLE?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4565229" y="6991350"/>
            <a:ext cx="9567614" cy="956761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>
                <a:alpha val="4980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72959" y="2400937"/>
            <a:ext cx="3864967" cy="7259820"/>
            <a:chOff x="0" y="0"/>
            <a:chExt cx="1090937" cy="204917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90937" cy="2049178"/>
            </a:xfrm>
            <a:custGeom>
              <a:avLst/>
              <a:gdLst/>
              <a:ahLst/>
              <a:cxnLst/>
              <a:rect r="r" b="b" t="t" l="l"/>
              <a:pathLst>
                <a:path h="2049178" w="1090937">
                  <a:moveTo>
                    <a:pt x="102158" y="0"/>
                  </a:moveTo>
                  <a:lnTo>
                    <a:pt x="988778" y="0"/>
                  </a:lnTo>
                  <a:cubicBezTo>
                    <a:pt x="1045199" y="0"/>
                    <a:pt x="1090937" y="45738"/>
                    <a:pt x="1090937" y="102158"/>
                  </a:cubicBezTo>
                  <a:lnTo>
                    <a:pt x="1090937" y="1947020"/>
                  </a:lnTo>
                  <a:cubicBezTo>
                    <a:pt x="1090937" y="1974113"/>
                    <a:pt x="1080174" y="2000098"/>
                    <a:pt x="1061015" y="2019256"/>
                  </a:cubicBezTo>
                  <a:cubicBezTo>
                    <a:pt x="1041857" y="2038415"/>
                    <a:pt x="1015872" y="2049178"/>
                    <a:pt x="988778" y="2049178"/>
                  </a:cubicBezTo>
                  <a:lnTo>
                    <a:pt x="102158" y="2049178"/>
                  </a:lnTo>
                  <a:cubicBezTo>
                    <a:pt x="75064" y="2049178"/>
                    <a:pt x="49080" y="2038415"/>
                    <a:pt x="29921" y="2019256"/>
                  </a:cubicBezTo>
                  <a:cubicBezTo>
                    <a:pt x="10763" y="2000098"/>
                    <a:pt x="0" y="1974113"/>
                    <a:pt x="0" y="1947020"/>
                  </a:cubicBezTo>
                  <a:lnTo>
                    <a:pt x="0" y="102158"/>
                  </a:lnTo>
                  <a:cubicBezTo>
                    <a:pt x="0" y="75064"/>
                    <a:pt x="10763" y="49080"/>
                    <a:pt x="29921" y="29921"/>
                  </a:cubicBezTo>
                  <a:cubicBezTo>
                    <a:pt x="49080" y="10763"/>
                    <a:pt x="75064" y="0"/>
                    <a:pt x="102158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090937" cy="20872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886439" y="2685132"/>
            <a:ext cx="3438008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b="true" sz="3199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WIEDZA</a:t>
            </a:r>
          </a:p>
          <a:p>
            <a:pPr algn="ctr">
              <a:lnSpc>
                <a:spcPts val="4479"/>
              </a:lnSpc>
            </a:pPr>
            <a:r>
              <a:rPr lang="en-US" b="true" sz="3199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TEORETYCZNA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36541" y="4733733"/>
            <a:ext cx="3537803" cy="2594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Poznasz rodzaje transportu, prawo przewozowe, dokumenty spedycyjne i zasady handlu międzynarodowego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5043848" y="2400937"/>
            <a:ext cx="3864967" cy="7259820"/>
            <a:chOff x="0" y="0"/>
            <a:chExt cx="1090937" cy="204917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90937" cy="2049178"/>
            </a:xfrm>
            <a:custGeom>
              <a:avLst/>
              <a:gdLst/>
              <a:ahLst/>
              <a:cxnLst/>
              <a:rect r="r" b="b" t="t" l="l"/>
              <a:pathLst>
                <a:path h="2049178" w="1090937">
                  <a:moveTo>
                    <a:pt x="102158" y="0"/>
                  </a:moveTo>
                  <a:lnTo>
                    <a:pt x="988778" y="0"/>
                  </a:lnTo>
                  <a:cubicBezTo>
                    <a:pt x="1045199" y="0"/>
                    <a:pt x="1090937" y="45738"/>
                    <a:pt x="1090937" y="102158"/>
                  </a:cubicBezTo>
                  <a:lnTo>
                    <a:pt x="1090937" y="1947020"/>
                  </a:lnTo>
                  <a:cubicBezTo>
                    <a:pt x="1090937" y="1974113"/>
                    <a:pt x="1080174" y="2000098"/>
                    <a:pt x="1061015" y="2019256"/>
                  </a:cubicBezTo>
                  <a:cubicBezTo>
                    <a:pt x="1041857" y="2038415"/>
                    <a:pt x="1015872" y="2049178"/>
                    <a:pt x="988778" y="2049178"/>
                  </a:cubicBezTo>
                  <a:lnTo>
                    <a:pt x="102158" y="2049178"/>
                  </a:lnTo>
                  <a:cubicBezTo>
                    <a:pt x="75064" y="2049178"/>
                    <a:pt x="49080" y="2038415"/>
                    <a:pt x="29921" y="2019256"/>
                  </a:cubicBezTo>
                  <a:cubicBezTo>
                    <a:pt x="10763" y="2000098"/>
                    <a:pt x="0" y="1974113"/>
                    <a:pt x="0" y="1947020"/>
                  </a:cubicBezTo>
                  <a:lnTo>
                    <a:pt x="0" y="102158"/>
                  </a:lnTo>
                  <a:cubicBezTo>
                    <a:pt x="0" y="75064"/>
                    <a:pt x="10763" y="49080"/>
                    <a:pt x="29921" y="29921"/>
                  </a:cubicBezTo>
                  <a:cubicBezTo>
                    <a:pt x="49080" y="10763"/>
                    <a:pt x="75064" y="0"/>
                    <a:pt x="102158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090937" cy="20872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415408" y="2400937"/>
            <a:ext cx="3864967" cy="7259820"/>
            <a:chOff x="0" y="0"/>
            <a:chExt cx="1090937" cy="204917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90937" cy="2049178"/>
            </a:xfrm>
            <a:custGeom>
              <a:avLst/>
              <a:gdLst/>
              <a:ahLst/>
              <a:cxnLst/>
              <a:rect r="r" b="b" t="t" l="l"/>
              <a:pathLst>
                <a:path h="2049178" w="1090937">
                  <a:moveTo>
                    <a:pt x="102158" y="0"/>
                  </a:moveTo>
                  <a:lnTo>
                    <a:pt x="988778" y="0"/>
                  </a:lnTo>
                  <a:cubicBezTo>
                    <a:pt x="1045199" y="0"/>
                    <a:pt x="1090937" y="45738"/>
                    <a:pt x="1090937" y="102158"/>
                  </a:cubicBezTo>
                  <a:lnTo>
                    <a:pt x="1090937" y="1947020"/>
                  </a:lnTo>
                  <a:cubicBezTo>
                    <a:pt x="1090937" y="1974113"/>
                    <a:pt x="1080174" y="2000098"/>
                    <a:pt x="1061015" y="2019256"/>
                  </a:cubicBezTo>
                  <a:cubicBezTo>
                    <a:pt x="1041857" y="2038415"/>
                    <a:pt x="1015872" y="2049178"/>
                    <a:pt x="988778" y="2049178"/>
                  </a:cubicBezTo>
                  <a:lnTo>
                    <a:pt x="102158" y="2049178"/>
                  </a:lnTo>
                  <a:cubicBezTo>
                    <a:pt x="75064" y="2049178"/>
                    <a:pt x="49080" y="2038415"/>
                    <a:pt x="29921" y="2019256"/>
                  </a:cubicBezTo>
                  <a:cubicBezTo>
                    <a:pt x="10763" y="2000098"/>
                    <a:pt x="0" y="1974113"/>
                    <a:pt x="0" y="1947020"/>
                  </a:cubicBezTo>
                  <a:lnTo>
                    <a:pt x="0" y="102158"/>
                  </a:lnTo>
                  <a:cubicBezTo>
                    <a:pt x="0" y="75064"/>
                    <a:pt x="10763" y="49080"/>
                    <a:pt x="29921" y="29921"/>
                  </a:cubicBezTo>
                  <a:cubicBezTo>
                    <a:pt x="49080" y="10763"/>
                    <a:pt x="75064" y="0"/>
                    <a:pt x="102158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090937" cy="20872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3786969" y="2400937"/>
            <a:ext cx="3864967" cy="7259820"/>
            <a:chOff x="0" y="0"/>
            <a:chExt cx="1090937" cy="204917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90937" cy="2049178"/>
            </a:xfrm>
            <a:custGeom>
              <a:avLst/>
              <a:gdLst/>
              <a:ahLst/>
              <a:cxnLst/>
              <a:rect r="r" b="b" t="t" l="l"/>
              <a:pathLst>
                <a:path h="2049178" w="1090937">
                  <a:moveTo>
                    <a:pt x="102158" y="0"/>
                  </a:moveTo>
                  <a:lnTo>
                    <a:pt x="988778" y="0"/>
                  </a:lnTo>
                  <a:cubicBezTo>
                    <a:pt x="1045199" y="0"/>
                    <a:pt x="1090937" y="45738"/>
                    <a:pt x="1090937" y="102158"/>
                  </a:cubicBezTo>
                  <a:lnTo>
                    <a:pt x="1090937" y="1947020"/>
                  </a:lnTo>
                  <a:cubicBezTo>
                    <a:pt x="1090937" y="1974113"/>
                    <a:pt x="1080174" y="2000098"/>
                    <a:pt x="1061015" y="2019256"/>
                  </a:cubicBezTo>
                  <a:cubicBezTo>
                    <a:pt x="1041857" y="2038415"/>
                    <a:pt x="1015872" y="2049178"/>
                    <a:pt x="988778" y="2049178"/>
                  </a:cubicBezTo>
                  <a:lnTo>
                    <a:pt x="102158" y="2049178"/>
                  </a:lnTo>
                  <a:cubicBezTo>
                    <a:pt x="75064" y="2049178"/>
                    <a:pt x="49080" y="2038415"/>
                    <a:pt x="29921" y="2019256"/>
                  </a:cubicBezTo>
                  <a:cubicBezTo>
                    <a:pt x="10763" y="2000098"/>
                    <a:pt x="0" y="1974113"/>
                    <a:pt x="0" y="1947020"/>
                  </a:cubicBezTo>
                  <a:lnTo>
                    <a:pt x="0" y="102158"/>
                  </a:lnTo>
                  <a:cubicBezTo>
                    <a:pt x="0" y="75064"/>
                    <a:pt x="10763" y="49080"/>
                    <a:pt x="29921" y="29921"/>
                  </a:cubicBezTo>
                  <a:cubicBezTo>
                    <a:pt x="49080" y="10763"/>
                    <a:pt x="75064" y="0"/>
                    <a:pt x="102158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1090937" cy="20872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5257327" y="2685132"/>
            <a:ext cx="3438008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b="true" sz="31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UMIEJĘTNOŚCI</a:t>
            </a:r>
          </a:p>
          <a:p>
            <a:pPr algn="ctr">
              <a:lnSpc>
                <a:spcPts val="4479"/>
              </a:lnSpc>
            </a:pPr>
            <a:r>
              <a:rPr lang="en-US" b="true" sz="31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PRAKTYCZNE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422013" y="2685132"/>
            <a:ext cx="1851759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b="true" sz="31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JĘZYKI</a:t>
            </a:r>
          </a:p>
          <a:p>
            <a:pPr algn="ctr">
              <a:lnSpc>
                <a:spcPts val="4479"/>
              </a:lnSpc>
            </a:pPr>
            <a:r>
              <a:rPr lang="en-US" b="true" sz="31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OBCE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000449" y="2694657"/>
            <a:ext cx="3438008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b="true" sz="29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DOŚWIADCZENIE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207430" y="4727927"/>
            <a:ext cx="3537803" cy="2222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Nauczysz się planować trasy, obsługiwać programy spedycyjne, negocjować stawki </a:t>
            </a:r>
          </a:p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rozwiązywać problemy logistyczne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578990" y="4733733"/>
            <a:ext cx="3537803" cy="2594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Udoskonalisz znajomość języka angielskiego lub niemieckiego, co jest niezbędne </a:t>
            </a:r>
          </a:p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komunikacji międzynarodowej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900654" y="3784952"/>
            <a:ext cx="3537803" cy="4451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Zdobędziesz je na praktykach zawodowych:</a:t>
            </a:r>
          </a:p>
          <a:p>
            <a:pPr algn="ctr" marL="518158" indent="-259079" lvl="1">
              <a:lnSpc>
                <a:spcPts val="292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krajowych, </a:t>
            </a:r>
          </a:p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np. w miasteckich firmach spedycyjnych </a:t>
            </a:r>
          </a:p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m.in. “Franklin” lub “Mexem”</a:t>
            </a:r>
          </a:p>
          <a:p>
            <a:pPr algn="ctr" marL="518158" indent="-259079" lvl="1">
              <a:lnSpc>
                <a:spcPts val="2927"/>
              </a:lnSpc>
              <a:buFont typeface="Arial"/>
              <a:buChar char="•"/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zagranicznych </a:t>
            </a:r>
          </a:p>
          <a:p>
            <a:pPr algn="ctr">
              <a:lnSpc>
                <a:spcPts val="2927"/>
              </a:lnSpc>
            </a:pPr>
            <a:r>
              <a:rPr lang="en-US" sz="2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 ramach unijnych projektów </a:t>
            </a:r>
          </a:p>
          <a:p>
            <a:pPr algn="ctr">
              <a:lnSpc>
                <a:spcPts val="2927"/>
              </a:lnSpc>
            </a:pPr>
            <a:r>
              <a:rPr lang="en-US" sz="23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np. na Malcie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ED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694581" y="2608649"/>
            <a:ext cx="10233664" cy="10233664"/>
          </a:xfrm>
          <a:custGeom>
            <a:avLst/>
            <a:gdLst/>
            <a:ahLst/>
            <a:cxnLst/>
            <a:rect r="r" b="b" t="t" l="l"/>
            <a:pathLst>
              <a:path h="10233664" w="10233664">
                <a:moveTo>
                  <a:pt x="0" y="0"/>
                </a:moveTo>
                <a:lnTo>
                  <a:pt x="10233664" y="0"/>
                </a:lnTo>
                <a:lnTo>
                  <a:pt x="10233664" y="10233664"/>
                </a:lnTo>
                <a:lnTo>
                  <a:pt x="0" y="102336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45719" y="9150000"/>
            <a:ext cx="3491438" cy="3122967"/>
            <a:chOff x="0" y="0"/>
            <a:chExt cx="9087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8700" cy="812800"/>
            </a:xfrm>
            <a:custGeom>
              <a:avLst/>
              <a:gdLst/>
              <a:ahLst/>
              <a:cxnLst/>
              <a:rect r="r" b="b" t="t" l="l"/>
              <a:pathLst>
                <a:path h="812800" w="908700">
                  <a:moveTo>
                    <a:pt x="454350" y="0"/>
                  </a:moveTo>
                  <a:cubicBezTo>
                    <a:pt x="203420" y="0"/>
                    <a:pt x="0" y="181951"/>
                    <a:pt x="0" y="406400"/>
                  </a:cubicBezTo>
                  <a:cubicBezTo>
                    <a:pt x="0" y="630849"/>
                    <a:pt x="203420" y="812800"/>
                    <a:pt x="454350" y="812800"/>
                  </a:cubicBezTo>
                  <a:cubicBezTo>
                    <a:pt x="705281" y="812800"/>
                    <a:pt x="908700" y="630849"/>
                    <a:pt x="908700" y="406400"/>
                  </a:cubicBezTo>
                  <a:cubicBezTo>
                    <a:pt x="908700" y="181951"/>
                    <a:pt x="705281" y="0"/>
                    <a:pt x="45435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85191" y="38100"/>
              <a:ext cx="738319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862851" y="2805494"/>
            <a:ext cx="9897124" cy="9897124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20165" r="0" b="-7787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69951" y="3072486"/>
            <a:ext cx="7974049" cy="5889935"/>
            <a:chOff x="0" y="0"/>
            <a:chExt cx="2100161" cy="155125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100161" cy="1551259"/>
            </a:xfrm>
            <a:custGeom>
              <a:avLst/>
              <a:gdLst/>
              <a:ahLst/>
              <a:cxnLst/>
              <a:rect r="r" b="b" t="t" l="l"/>
              <a:pathLst>
                <a:path h="1551259" w="2100161">
                  <a:moveTo>
                    <a:pt x="49515" y="0"/>
                  </a:moveTo>
                  <a:lnTo>
                    <a:pt x="2050646" y="0"/>
                  </a:lnTo>
                  <a:cubicBezTo>
                    <a:pt x="2077992" y="0"/>
                    <a:pt x="2100161" y="22169"/>
                    <a:pt x="2100161" y="49515"/>
                  </a:cubicBezTo>
                  <a:lnTo>
                    <a:pt x="2100161" y="1501743"/>
                  </a:lnTo>
                  <a:cubicBezTo>
                    <a:pt x="2100161" y="1514876"/>
                    <a:pt x="2094944" y="1527470"/>
                    <a:pt x="2085658" y="1536756"/>
                  </a:cubicBezTo>
                  <a:cubicBezTo>
                    <a:pt x="2076372" y="1546042"/>
                    <a:pt x="2063778" y="1551259"/>
                    <a:pt x="2050646" y="1551259"/>
                  </a:cubicBezTo>
                  <a:lnTo>
                    <a:pt x="49515" y="1551259"/>
                  </a:lnTo>
                  <a:cubicBezTo>
                    <a:pt x="36383" y="1551259"/>
                    <a:pt x="23789" y="1546042"/>
                    <a:pt x="14503" y="1536756"/>
                  </a:cubicBezTo>
                  <a:cubicBezTo>
                    <a:pt x="5217" y="1527470"/>
                    <a:pt x="0" y="1514876"/>
                    <a:pt x="0" y="1501743"/>
                  </a:cubicBezTo>
                  <a:lnTo>
                    <a:pt x="0" y="49515"/>
                  </a:lnTo>
                  <a:cubicBezTo>
                    <a:pt x="0" y="36383"/>
                    <a:pt x="5217" y="23789"/>
                    <a:pt x="14503" y="14503"/>
                  </a:cubicBezTo>
                  <a:cubicBezTo>
                    <a:pt x="23789" y="5217"/>
                    <a:pt x="36383" y="0"/>
                    <a:pt x="49515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100161" cy="15893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661770" y="3668589"/>
            <a:ext cx="6990411" cy="4631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WYBIERZ KIERUNEK</a:t>
            </a:r>
            <a:r>
              <a:rPr lang="en-US" sz="32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ctr">
              <a:lnSpc>
                <a:spcPts val="4619"/>
              </a:lnSpc>
            </a:pPr>
            <a:r>
              <a:rPr lang="en-US" sz="32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TECHNIK SPEDYTOR </a:t>
            </a:r>
          </a:p>
          <a:p>
            <a:pPr algn="ctr">
              <a:lnSpc>
                <a:spcPts val="4619"/>
              </a:lnSpc>
            </a:pPr>
            <a:r>
              <a:rPr lang="en-US" sz="32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 ZSP W ŁODZIERZY</a:t>
            </a:r>
            <a:r>
              <a:rPr lang="en-US" sz="32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 ROZPOCZNIJ FASYCNUJĄCĄ PRZYGODĘ W ŚWIECIE SPEDYCJI I LOGISTYKI, PEŁNĄ  WYZWAŃ I MOŻLIWOŚCI ROZWOJU!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84036" y="1043867"/>
            <a:ext cx="13876112" cy="936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 b="true">
                <a:solidFill>
                  <a:srgbClr val="24508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ZOSTAŃ CZĘSCIĄ GLOBALNEJ SIECI!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5360148" y="-2923420"/>
            <a:ext cx="4903912" cy="490391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508C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5360148" y="417106"/>
            <a:ext cx="2157556" cy="1563386"/>
          </a:xfrm>
          <a:custGeom>
            <a:avLst/>
            <a:gdLst/>
            <a:ahLst/>
            <a:cxnLst/>
            <a:rect r="r" b="b" t="t" l="l"/>
            <a:pathLst>
              <a:path h="1563386" w="2157556">
                <a:moveTo>
                  <a:pt x="0" y="0"/>
                </a:moveTo>
                <a:lnTo>
                  <a:pt x="2157556" y="0"/>
                </a:lnTo>
                <a:lnTo>
                  <a:pt x="2157556" y="1563386"/>
                </a:lnTo>
                <a:lnTo>
                  <a:pt x="0" y="156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DAGg35RWCmc</dc:identifier>
  <dcterms:modified xsi:type="dcterms:W3CDTF">2011-08-01T06:04:30Z</dcterms:modified>
  <cp:revision>1</cp:revision>
  <dc:title>ZESPÓŁ SZKÓŁ</dc:title>
</cp:coreProperties>
</file>