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50"/>
  </p:notesMasterIdLst>
  <p:sldIdLst>
    <p:sldId id="256" r:id="rId2"/>
    <p:sldId id="368" r:id="rId3"/>
    <p:sldId id="349" r:id="rId4"/>
    <p:sldId id="350" r:id="rId5"/>
    <p:sldId id="351" r:id="rId6"/>
    <p:sldId id="352" r:id="rId7"/>
    <p:sldId id="353" r:id="rId8"/>
    <p:sldId id="354" r:id="rId9"/>
    <p:sldId id="372" r:id="rId10"/>
    <p:sldId id="373" r:id="rId11"/>
    <p:sldId id="355" r:id="rId12"/>
    <p:sldId id="356" r:id="rId13"/>
    <p:sldId id="357" r:id="rId14"/>
    <p:sldId id="358" r:id="rId15"/>
    <p:sldId id="359" r:id="rId16"/>
    <p:sldId id="360" r:id="rId17"/>
    <p:sldId id="362" r:id="rId18"/>
    <p:sldId id="369" r:id="rId19"/>
    <p:sldId id="319" r:id="rId20"/>
    <p:sldId id="315" r:id="rId21"/>
    <p:sldId id="316" r:id="rId22"/>
    <p:sldId id="318" r:id="rId23"/>
    <p:sldId id="320" r:id="rId24"/>
    <p:sldId id="321" r:id="rId25"/>
    <p:sldId id="322" r:id="rId26"/>
    <p:sldId id="370" r:id="rId27"/>
    <p:sldId id="325" r:id="rId28"/>
    <p:sldId id="323" r:id="rId29"/>
    <p:sldId id="324" r:id="rId30"/>
    <p:sldId id="326" r:id="rId31"/>
    <p:sldId id="303" r:id="rId32"/>
    <p:sldId id="345" r:id="rId33"/>
    <p:sldId id="294" r:id="rId34"/>
    <p:sldId id="371" r:id="rId35"/>
    <p:sldId id="327" r:id="rId36"/>
    <p:sldId id="328" r:id="rId37"/>
    <p:sldId id="329" r:id="rId38"/>
    <p:sldId id="330" r:id="rId39"/>
    <p:sldId id="334" r:id="rId40"/>
    <p:sldId id="335" r:id="rId41"/>
    <p:sldId id="336" r:id="rId42"/>
    <p:sldId id="340" r:id="rId43"/>
    <p:sldId id="307" r:id="rId44"/>
    <p:sldId id="343" r:id="rId45"/>
    <p:sldId id="346" r:id="rId46"/>
    <p:sldId id="376" r:id="rId47"/>
    <p:sldId id="377" r:id="rId48"/>
    <p:sldId id="364" r:id="rId49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66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458" autoAdjust="0"/>
  </p:normalViewPr>
  <p:slideViewPr>
    <p:cSldViewPr>
      <p:cViewPr varScale="1">
        <p:scale>
          <a:sx n="103" d="100"/>
          <a:sy n="103" d="100"/>
        </p:scale>
        <p:origin x="23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fld id="{880BCE20-50C8-428A-99C2-39A7846D4FF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1D16A9-8DBD-4604-A375-A915D2DED298}" type="slidenum">
              <a:rPr lang="pl-PL" smtClean="0"/>
              <a:pPr/>
              <a:t>1</a:t>
            </a:fld>
            <a:endParaRPr lang="pl-PL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29D382-9C4E-4B0E-A028-3D69DCA2FB5F}" type="slidenum">
              <a:rPr lang="pl-PL" smtClean="0"/>
              <a:pPr/>
              <a:t>13</a:t>
            </a:fld>
            <a:endParaRPr lang="pl-PL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67D30D-E0EB-4447-B1EA-27B813668AE2}" type="slidenum">
              <a:rPr lang="pl-PL" smtClean="0"/>
              <a:pPr/>
              <a:t>14</a:t>
            </a:fld>
            <a:endParaRPr lang="pl-PL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A52491-6B3E-41E5-A8F4-5A5B9BD34A35}" type="slidenum">
              <a:rPr lang="pl-PL" smtClean="0"/>
              <a:pPr/>
              <a:t>15</a:t>
            </a:fld>
            <a:endParaRPr lang="pl-PL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8249CE-E864-47BF-8A67-0496994DBC0E}" type="slidenum">
              <a:rPr lang="pl-PL" smtClean="0"/>
              <a:pPr/>
              <a:t>16</a:t>
            </a:fld>
            <a:endParaRPr lang="pl-PL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E2A233-253E-4202-9445-60B6823736D8}" type="slidenum">
              <a:rPr lang="pl-PL" smtClean="0"/>
              <a:pPr/>
              <a:t>17</a:t>
            </a:fld>
            <a:endParaRPr lang="pl-PL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DB39B5-A660-4AFC-8D08-E3C862D8D320}" type="slidenum">
              <a:rPr lang="pl-PL" smtClean="0"/>
              <a:pPr/>
              <a:t>19</a:t>
            </a:fld>
            <a:endParaRPr lang="pl-PL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B8D7F1-1AD7-47D7-A741-6AEEB154FEEC}" type="slidenum">
              <a:rPr lang="pl-PL" smtClean="0"/>
              <a:pPr/>
              <a:t>20</a:t>
            </a:fld>
            <a:endParaRPr lang="pl-PL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3516B1-1AE1-451A-AA21-F09426E6A0FD}" type="slidenum">
              <a:rPr lang="pl-PL" smtClean="0"/>
              <a:pPr/>
              <a:t>21</a:t>
            </a:fld>
            <a:endParaRPr lang="pl-PL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0E372A-44E3-4F3C-8FB2-F1808BDA6A9B}" type="slidenum">
              <a:rPr lang="pl-PL" smtClean="0"/>
              <a:pPr/>
              <a:t>22</a:t>
            </a:fld>
            <a:endParaRPr lang="pl-PL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7053ED-7E28-4FBE-BF7C-FD37081E443C}" type="slidenum">
              <a:rPr lang="pl-PL" smtClean="0"/>
              <a:pPr/>
              <a:t>23</a:t>
            </a:fld>
            <a:endParaRPr lang="pl-PL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0EF549-7FBC-44A8-897D-E851D53BDCD0}" type="slidenum">
              <a:rPr lang="pl-PL" smtClean="0"/>
              <a:pPr/>
              <a:t>3</a:t>
            </a:fld>
            <a:endParaRPr lang="pl-PL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631BB7-C873-41D9-9156-BEEBDA79B345}" type="slidenum">
              <a:rPr lang="pl-PL" smtClean="0"/>
              <a:pPr/>
              <a:t>24</a:t>
            </a:fld>
            <a:endParaRPr lang="pl-PL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F626D9-FECE-4C41-B72C-44B51D110E5B}" type="slidenum">
              <a:rPr lang="pl-PL" smtClean="0"/>
              <a:pPr/>
              <a:t>25</a:t>
            </a:fld>
            <a:endParaRPr lang="pl-PL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C98AA7-DD41-44C5-BE1E-55074F2F5CF8}" type="slidenum">
              <a:rPr lang="pl-PL" smtClean="0"/>
              <a:pPr/>
              <a:t>27</a:t>
            </a:fld>
            <a:endParaRPr lang="pl-PL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72259C-D225-485D-81BF-A7DF48BA6150}" type="slidenum">
              <a:rPr lang="pl-PL" smtClean="0"/>
              <a:pPr/>
              <a:t>28</a:t>
            </a:fld>
            <a:endParaRPr lang="pl-PL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447D6E-7917-49AB-82DC-5C2B8BD76471}" type="slidenum">
              <a:rPr lang="pl-PL" smtClean="0"/>
              <a:pPr/>
              <a:t>29</a:t>
            </a:fld>
            <a:endParaRPr lang="pl-PL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A90DB2-9405-4626-A261-2991160A1A8A}" type="slidenum">
              <a:rPr lang="pl-PL" smtClean="0"/>
              <a:pPr/>
              <a:t>30</a:t>
            </a:fld>
            <a:endParaRPr lang="pl-PL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05F48A-3F2C-4449-9F2F-09E33404700A}" type="slidenum">
              <a:rPr lang="pl-PL" smtClean="0"/>
              <a:pPr/>
              <a:t>31</a:t>
            </a:fld>
            <a:endParaRPr lang="pl-PL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1B9DED-ADB6-46AB-B0E9-5C638402761F}" type="slidenum">
              <a:rPr lang="pl-PL" smtClean="0"/>
              <a:pPr/>
              <a:t>32</a:t>
            </a:fld>
            <a:endParaRPr lang="pl-PL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204D4A-FE85-4E4C-BEB0-C21B8B26BD31}" type="slidenum">
              <a:rPr lang="pl-PL" smtClean="0"/>
              <a:pPr/>
              <a:t>33</a:t>
            </a:fld>
            <a:endParaRPr lang="pl-PL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CF1C66-EEF3-47CE-80C0-CE5A9DF86F10}" type="slidenum">
              <a:rPr lang="pl-PL" smtClean="0"/>
              <a:pPr/>
              <a:t>35</a:t>
            </a:fld>
            <a:endParaRPr lang="pl-PL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98E01F-FE9D-42CF-90B6-FA3EFB9CB89A}" type="slidenum">
              <a:rPr lang="pl-PL" smtClean="0"/>
              <a:pPr/>
              <a:t>4</a:t>
            </a:fld>
            <a:endParaRPr lang="pl-PL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828190-8D50-4A96-B477-CD55AC9E76D6}" type="slidenum">
              <a:rPr lang="pl-PL" smtClean="0"/>
              <a:pPr/>
              <a:t>36</a:t>
            </a:fld>
            <a:endParaRPr lang="pl-PL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AC20BE-17A3-4643-8FA2-BF81B8E5BAE0}" type="slidenum">
              <a:rPr lang="pl-PL" smtClean="0"/>
              <a:pPr/>
              <a:t>37</a:t>
            </a:fld>
            <a:endParaRPr lang="pl-PL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F50650-BF96-4B0A-BC85-2C17BA263ED1}" type="slidenum">
              <a:rPr lang="pl-PL" smtClean="0"/>
              <a:pPr/>
              <a:t>38</a:t>
            </a:fld>
            <a:endParaRPr lang="pl-PL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706D53-8286-43D8-A57F-6D8A40A38413}" type="slidenum">
              <a:rPr lang="pl-PL" smtClean="0"/>
              <a:pPr/>
              <a:t>39</a:t>
            </a:fld>
            <a:endParaRPr lang="pl-PL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C5AF1F-939E-45CA-B6C2-AD4F6D7BDEB7}" type="slidenum">
              <a:rPr lang="pl-PL" smtClean="0"/>
              <a:pPr/>
              <a:t>40</a:t>
            </a:fld>
            <a:endParaRPr lang="pl-PL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1C26D7-5677-4837-8E6B-547216A7065D}" type="slidenum">
              <a:rPr lang="pl-PL" smtClean="0"/>
              <a:pPr/>
              <a:t>41</a:t>
            </a:fld>
            <a:endParaRPr lang="pl-PL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A3F0A8-5E0B-4418-8E89-846EA13C5F5E}" type="slidenum">
              <a:rPr lang="pl-PL" smtClean="0"/>
              <a:pPr/>
              <a:t>42</a:t>
            </a:fld>
            <a:endParaRPr lang="pl-PL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3E887B-DDAA-4402-8CA9-85551F2E8CB8}" type="slidenum">
              <a:rPr lang="pl-PL" smtClean="0"/>
              <a:pPr/>
              <a:t>43</a:t>
            </a:fld>
            <a:endParaRPr lang="pl-PL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C551F0-E000-4D04-89D6-5B4E15063A5E}" type="slidenum">
              <a:rPr lang="pl-PL" smtClean="0"/>
              <a:pPr/>
              <a:t>44</a:t>
            </a:fld>
            <a:endParaRPr lang="pl-PL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ECDA97-F4F2-4D0A-9383-02B843793041}" type="slidenum">
              <a:rPr lang="pl-PL" smtClean="0"/>
              <a:pPr/>
              <a:t>45</a:t>
            </a:fld>
            <a:endParaRPr lang="pl-PL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88B076-DC31-4D50-91E6-E5612EEB1162}" type="slidenum">
              <a:rPr lang="pl-PL" smtClean="0"/>
              <a:pPr/>
              <a:t>5</a:t>
            </a:fld>
            <a:endParaRPr lang="pl-PL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4E094B-A759-4C26-B1A7-FDA359CB27CA}" type="slidenum">
              <a:rPr lang="pl-PL" smtClean="0"/>
              <a:pPr/>
              <a:t>48</a:t>
            </a:fld>
            <a:endParaRPr lang="pl-PL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4EF99E-41B9-49DD-A352-FCA7374B1E82}" type="slidenum">
              <a:rPr lang="pl-PL" smtClean="0"/>
              <a:pPr/>
              <a:t>6</a:t>
            </a:fld>
            <a:endParaRPr lang="pl-PL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83B0FF-393C-413E-B97F-8CB44DEE94D6}" type="slidenum">
              <a:rPr lang="pl-PL" smtClean="0"/>
              <a:pPr/>
              <a:t>7</a:t>
            </a:fld>
            <a:endParaRPr lang="pl-PL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30100B-2A2E-4540-9967-2C48F4E061F8}" type="slidenum">
              <a:rPr lang="pl-PL" smtClean="0"/>
              <a:pPr/>
              <a:t>8</a:t>
            </a:fld>
            <a:endParaRPr lang="pl-PL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C8D385-678C-4B1F-AF44-7DF6FB3B1C9E}" type="slidenum">
              <a:rPr lang="pl-PL" smtClean="0"/>
              <a:pPr/>
              <a:t>11</a:t>
            </a:fld>
            <a:endParaRPr lang="pl-PL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9BAC97-9B1C-442A-8A1B-4E00145182FB}" type="slidenum">
              <a:rPr lang="pl-PL" smtClean="0"/>
              <a:pPr/>
              <a:t>12</a:t>
            </a:fld>
            <a:endParaRPr lang="pl-PL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2" name="Podtytuł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20" name="Symbol zastępczy stopki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BC587B-90A7-4505-A179-BDDA686B19F6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F7C410-2F03-4AD4-A2EF-075CCBA8EE80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1B03E6-97F0-4F01-99CD-B12F125FEB25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FD9963-BF07-49D1-953A-DF6D11775D06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2CF8C1-0A96-464C-9C2C-C76F2D21CBF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B2DBBF-9983-43DC-9F77-0AECBFBFE420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683693-F098-4146-A067-4210A6556EA7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0096CB-DA10-4F60-97CB-3DD472B85A31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F13BAE-E808-4E94-971C-763FB64B85FC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6" name="Prostokąt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4D0A5B-3ED6-456A-9093-0C6E041171C5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C3993D-B105-4356-8D4F-9F1713DA8645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9" name="Schemat blokowy: 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Schemat blokowy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ycinek koł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ierścień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51359AFB-64AF-499F-BDED-FD0D7665A980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15" name="Prostokąt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mailto:zsp@lodzierz.pl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eg"/><Relationship Id="rId4" Type="http://schemas.openxmlformats.org/officeDocument/2006/relationships/hyperlink" Target="http://www.lodzierz.pl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ciek\Desktop\logo zs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2071678"/>
            <a:ext cx="5097472" cy="37686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450855"/>
            <a:ext cx="8307417" cy="1522403"/>
          </a:xfrm>
        </p:spPr>
        <p:txBody>
          <a:bodyPr/>
          <a:lstStyle/>
          <a:p>
            <a:pPr algn="ctr" eaLnBrk="1" hangingPunct="1">
              <a:defRPr/>
            </a:pPr>
            <a:r>
              <a:rPr lang="pl-PL" sz="4400" dirty="0" smtClean="0"/>
              <a:t>Zespół Szkół Ponadpodstawowych</a:t>
            </a:r>
            <a:br>
              <a:rPr lang="pl-PL" sz="4400" dirty="0" smtClean="0"/>
            </a:br>
            <a:r>
              <a:rPr lang="pl-PL" sz="4400" dirty="0" smtClean="0"/>
              <a:t>w Łodzierzy</a:t>
            </a:r>
            <a:r>
              <a:rPr lang="pl-PL" sz="4800" dirty="0" smtClean="0"/>
              <a:t> 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pl-PL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pl-PL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2424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r>
              <a:rPr lang="pl-PL" sz="1800" dirty="0" smtClean="0"/>
              <a:t>Logistyka to przepływ materiałów, informacji i pieniędzy w przedsiębiorstwach i między nimi.</a:t>
            </a:r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r>
              <a:rPr lang="pl-PL" sz="1800" dirty="0" smtClean="0"/>
              <a:t>Do najpopularniejszych branż, które poszukują </a:t>
            </a:r>
            <a:r>
              <a:rPr lang="pl-PL" sz="1800" dirty="0" err="1" smtClean="0"/>
              <a:t>logistyków</a:t>
            </a:r>
            <a:r>
              <a:rPr lang="pl-PL" sz="1800" dirty="0" smtClean="0"/>
              <a:t> należą przede wszystkim przemysł, budownictwo, handel i usługi oraz informatyka i telekomunikacja. Na rynku istnieje wiele firm specjalizujących się w spedycji krajowej i międzynarodowej.</a:t>
            </a:r>
          </a:p>
          <a:p>
            <a:endParaRPr lang="pl-PL" dirty="0"/>
          </a:p>
        </p:txBody>
      </p:sp>
      <p:pic>
        <p:nvPicPr>
          <p:cNvPr id="4" name="Obraz 3" descr="2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153" y="1028365"/>
            <a:ext cx="3488879" cy="26166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Obraz 4" descr="logistyk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980728"/>
            <a:ext cx="3600400" cy="26904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l-PL" altLang="zh-CN" sz="2400" b="0" dirty="0" smtClean="0"/>
              <a:t>Branżowa Szkoła I stopnia</a:t>
            </a:r>
            <a:br>
              <a:rPr lang="pl-PL" altLang="zh-CN" sz="2400" b="0" dirty="0" smtClean="0"/>
            </a:br>
            <a:r>
              <a:rPr lang="pl-PL" altLang="zh-CN" sz="2400" b="0" dirty="0" smtClean="0"/>
              <a:t>KUCHARZ</a:t>
            </a:r>
            <a:br>
              <a:rPr lang="pl-PL" altLang="zh-CN" sz="2400" b="0" dirty="0" smtClean="0"/>
            </a:br>
            <a:endParaRPr lang="pl-PL" sz="2400" b="0" dirty="0" smtClean="0"/>
          </a:p>
        </p:txBody>
      </p:sp>
      <p:sp>
        <p:nvSpPr>
          <p:cNvPr id="236547" name="Rectangle 3"/>
          <p:cNvSpPr>
            <a:spLocks noGrp="1" noChangeArrowheads="1"/>
          </p:cNvSpPr>
          <p:nvPr>
            <p:ph idx="1"/>
          </p:nvPr>
        </p:nvSpPr>
        <p:spPr>
          <a:xfrm>
            <a:off x="3348038" y="1600200"/>
            <a:ext cx="5338762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pl-PL" altLang="zh-CN" sz="2000" b="1" smtClean="0"/>
              <a:t>    Podstawowe zadania kucharza:</a:t>
            </a:r>
            <a:endParaRPr lang="pl-PL" altLang="zh-CN" sz="2000" smtClean="0"/>
          </a:p>
          <a:p>
            <a:pPr eaLnBrk="1" hangingPunct="1">
              <a:defRPr/>
            </a:pPr>
            <a:r>
              <a:rPr lang="pl-PL" altLang="zh-CN" sz="2000" smtClean="0"/>
              <a:t>przygotowanie potraw i napojów,</a:t>
            </a:r>
          </a:p>
          <a:p>
            <a:pPr eaLnBrk="1" hangingPunct="1">
              <a:defRPr/>
            </a:pPr>
            <a:r>
              <a:rPr lang="pl-PL" altLang="zh-CN" sz="2000" smtClean="0"/>
              <a:t>dekorowanie i ekspedycja potraw,</a:t>
            </a:r>
          </a:p>
          <a:p>
            <a:pPr eaLnBrk="1" hangingPunct="1">
              <a:defRPr/>
            </a:pPr>
            <a:r>
              <a:rPr lang="pl-PL" altLang="zh-CN" sz="2000" smtClean="0"/>
              <a:t>komponowanie posiłków,</a:t>
            </a:r>
          </a:p>
          <a:p>
            <a:pPr eaLnBrk="1" hangingPunct="1">
              <a:defRPr/>
            </a:pPr>
            <a:r>
              <a:rPr lang="pl-PL" altLang="zh-CN" sz="2000" smtClean="0"/>
              <a:t>przechowywanie, magazynowanie surowców, półproduktów, produktów spożywczych </a:t>
            </a:r>
            <a:br>
              <a:rPr lang="pl-PL" altLang="zh-CN" sz="2000" smtClean="0"/>
            </a:br>
            <a:r>
              <a:rPr lang="pl-PL" altLang="zh-CN" sz="2000" smtClean="0"/>
              <a:t>i potraw, </a:t>
            </a:r>
          </a:p>
          <a:p>
            <a:pPr eaLnBrk="1" hangingPunct="1">
              <a:defRPr/>
            </a:pPr>
            <a:r>
              <a:rPr lang="pl-PL" altLang="zh-CN" sz="2000" smtClean="0"/>
              <a:t>przygotowanie, organizacja stanowiska pracy zgodnie z zasadami sanitarno-higienicznymi</a:t>
            </a:r>
            <a:endParaRPr lang="pl-PL" smtClean="0"/>
          </a:p>
        </p:txBody>
      </p:sp>
      <p:pic>
        <p:nvPicPr>
          <p:cNvPr id="10244" name="Picture 4" descr="kuchnia 0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357430"/>
            <a:ext cx="2808287" cy="2098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pl-PL" altLang="zh-CN" sz="2800" b="1" dirty="0" smtClean="0"/>
              <a:t>  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pl-PL" altLang="zh-CN" sz="2800" b="1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pl-PL" altLang="zh-CN" sz="2000" b="1" dirty="0" smtClean="0"/>
              <a:t>Możliwości zatrudnienia:</a:t>
            </a:r>
            <a:endParaRPr lang="pl-PL" altLang="zh-CN" sz="2000" dirty="0" smtClean="0"/>
          </a:p>
          <a:p>
            <a:pPr eaLnBrk="1" hangingPunct="1">
              <a:defRPr/>
            </a:pPr>
            <a:r>
              <a:rPr lang="pl-PL" altLang="zh-CN" sz="2000" dirty="0" smtClean="0"/>
              <a:t>restauracje, bary, kawiarnie, hotelowe zakłady gastronomiczne,</a:t>
            </a:r>
          </a:p>
          <a:p>
            <a:pPr eaLnBrk="1" hangingPunct="1">
              <a:defRPr/>
            </a:pPr>
            <a:r>
              <a:rPr lang="pl-PL" altLang="zh-CN" sz="2000" dirty="0" smtClean="0"/>
              <a:t>pensjonaty, domy wczasowe, restauracje na statkach i promach, </a:t>
            </a:r>
          </a:p>
          <a:p>
            <a:pPr eaLnBrk="1" hangingPunct="1">
              <a:defRPr/>
            </a:pPr>
            <a:r>
              <a:rPr lang="pl-PL" altLang="zh-CN" sz="2000" dirty="0" smtClean="0"/>
              <a:t>szpitale, sanatoria, szkoły, internaty, stołówki w zakładach pracy,</a:t>
            </a:r>
          </a:p>
          <a:p>
            <a:pPr eaLnBrk="1" hangingPunct="1">
              <a:defRPr/>
            </a:pPr>
            <a:r>
              <a:rPr lang="pl-PL" altLang="zh-CN" sz="2000" dirty="0" smtClean="0"/>
              <a:t>prowadzenie własnej działalności gospodarczej.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pl-PL" altLang="zh-CN" sz="20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pl-PL" altLang="zh-CN" dirty="0" smtClean="0"/>
              <a:t>    </a:t>
            </a:r>
            <a:r>
              <a:rPr lang="pl-PL" altLang="zh-CN" sz="2000" dirty="0" smtClean="0"/>
              <a:t>Kształcenie praktyczne będzie odbywać się w nowoczesnej  pracowni żywienia i pracowni dekorowania i nakrywania do stołu na terenie szkoły. Praktyki zawodowe – w zakładach gastronomicznych.</a:t>
            </a:r>
            <a:endParaRPr lang="pl-PL" sz="2000" dirty="0" smtClean="0"/>
          </a:p>
        </p:txBody>
      </p:sp>
      <p:pic>
        <p:nvPicPr>
          <p:cNvPr id="11268" name="Picture 4" descr="kucharz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285728"/>
            <a:ext cx="2663825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548680"/>
            <a:ext cx="4926344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l-PL" altLang="zh-CN" sz="3200" dirty="0" smtClean="0"/>
              <a:t>Branżowa Szkoła I stopnia </a:t>
            </a:r>
            <a:r>
              <a:rPr lang="pl-PL" sz="3100" b="0" dirty="0" smtClean="0"/>
              <a:t>-SPRZEDAWCA</a:t>
            </a:r>
            <a:r>
              <a:rPr lang="pl-PL" sz="4000" dirty="0" smtClean="0"/>
              <a:t/>
            </a:r>
            <a:br>
              <a:rPr lang="pl-PL" sz="4000" dirty="0" smtClean="0"/>
            </a:br>
            <a:endParaRPr lang="pl-PL" sz="4000" dirty="0" smtClean="0"/>
          </a:p>
        </p:txBody>
      </p:sp>
      <p:sp>
        <p:nvSpPr>
          <p:cNvPr id="24064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916832"/>
            <a:ext cx="8229600" cy="3614001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l-PL" sz="2000" dirty="0" smtClean="0"/>
              <a:t>  Uczniowie tego kierunku zdobywają umiejętności i wiedzę z zakresu: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pl-PL" sz="2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pl-PL" sz="2000" dirty="0" smtClean="0"/>
              <a:t>stosowania nowoczesnych i specjalnych form sprzedaży,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l-PL" sz="2000" dirty="0" smtClean="0"/>
              <a:t>prowadzenia ewidencji sprzedaży oraz wystawiania dokumentów związanych z obrotem towarowym,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l-PL" sz="2000" dirty="0" smtClean="0"/>
              <a:t>obsługiwania urządzeń i sprzętu technicznego stosowanych w nowoczesnych sklepach,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l-PL" sz="2000" dirty="0" smtClean="0"/>
              <a:t> korzystania z informacji o towarach z prospektów, ulotek, poradników oraz kodów informacyjnych w oparciu o posiadana wiedzę towaroznawczą,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l-PL" sz="2000" dirty="0" smtClean="0"/>
              <a:t>stosowania przepisów dotyczących uprawnień klienta z tytułu gwarancji lub niezgodności towaru z umową,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l-PL" sz="2000" dirty="0" smtClean="0"/>
              <a:t>działania zgodnie z zasadami etyki i kultury zawodu.</a:t>
            </a:r>
            <a:endParaRPr lang="pl-PL" altLang="zh-CN" sz="2000" b="1" dirty="0" smtClean="0"/>
          </a:p>
        </p:txBody>
      </p:sp>
      <p:pic>
        <p:nvPicPr>
          <p:cNvPr id="12292" name="Picture 4" descr="sprzedawc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5085184"/>
            <a:ext cx="18002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pl-PL" smtClean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pl-PL" altLang="zh-CN" sz="2000" b="1" dirty="0" smtClean="0"/>
              <a:t>     Możliwości zatrudnienia:</a:t>
            </a:r>
            <a:endParaRPr lang="pl-PL" altLang="zh-CN" sz="2000" dirty="0" smtClean="0"/>
          </a:p>
          <a:p>
            <a:pPr eaLnBrk="1" hangingPunct="1">
              <a:defRPr/>
            </a:pPr>
            <a:r>
              <a:rPr lang="pl-PL" altLang="zh-CN" sz="2000" dirty="0" smtClean="0"/>
              <a:t>punkty sprzedaży detalicznej i hurtowej,</a:t>
            </a:r>
          </a:p>
          <a:p>
            <a:pPr eaLnBrk="1" hangingPunct="1">
              <a:defRPr/>
            </a:pPr>
            <a:r>
              <a:rPr lang="pl-PL" altLang="zh-CN" sz="2000" dirty="0" smtClean="0"/>
              <a:t>salony sprzedaży,</a:t>
            </a:r>
          </a:p>
          <a:p>
            <a:pPr eaLnBrk="1" hangingPunct="1">
              <a:defRPr/>
            </a:pPr>
            <a:r>
              <a:rPr lang="pl-PL" altLang="zh-CN" sz="2000" dirty="0" smtClean="0"/>
              <a:t> akwizycja,</a:t>
            </a:r>
          </a:p>
          <a:p>
            <a:pPr eaLnBrk="1" hangingPunct="1">
              <a:defRPr/>
            </a:pPr>
            <a:r>
              <a:rPr lang="pl-PL" altLang="zh-CN" sz="2000" dirty="0" smtClean="0"/>
              <a:t>przygotowanie do prowadzenia działalność gospodarczej na własny rachunek</a:t>
            </a:r>
            <a:r>
              <a:rPr lang="pl-PL" altLang="zh-CN" dirty="0" smtClean="0"/>
              <a:t> </a:t>
            </a:r>
          </a:p>
          <a:p>
            <a:pPr eaLnBrk="1" hangingPunct="1">
              <a:defRPr/>
            </a:pPr>
            <a:endParaRPr lang="pl-PL" dirty="0" smtClean="0"/>
          </a:p>
          <a:p>
            <a:pPr eaLnBrk="1" hangingPunct="1">
              <a:buNone/>
              <a:defRPr/>
            </a:pPr>
            <a:endParaRPr lang="pl-PL" dirty="0" smtClean="0"/>
          </a:p>
          <a:p>
            <a:pPr eaLnBrk="1" hangingPunct="1">
              <a:defRPr/>
            </a:pPr>
            <a:endParaRPr lang="pl-PL" dirty="0" smtClean="0"/>
          </a:p>
        </p:txBody>
      </p:sp>
      <p:pic>
        <p:nvPicPr>
          <p:cNvPr id="4" name="Obraz 3" descr="0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3429000"/>
            <a:ext cx="3936437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l-PL" altLang="zh-CN" sz="4000" b="0" dirty="0" smtClean="0"/>
              <a:t>BS I st.-KLASA WIELOZAWODOWA</a:t>
            </a:r>
            <a:r>
              <a:rPr lang="pl-PL" altLang="zh-CN" sz="4000" b="0" i="1" dirty="0" smtClean="0"/>
              <a:t/>
            </a:r>
            <a:br>
              <a:rPr lang="pl-PL" altLang="zh-CN" sz="4000" b="0" i="1" dirty="0" smtClean="0"/>
            </a:br>
            <a:endParaRPr lang="pl-PL" sz="4000" b="0" i="1" dirty="0" smtClean="0"/>
          </a:p>
        </p:txBody>
      </p:sp>
      <p:sp>
        <p:nvSpPr>
          <p:cNvPr id="2447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l-PL" altLang="zh-CN" sz="1600" dirty="0" smtClean="0"/>
              <a:t> </a:t>
            </a:r>
            <a:r>
              <a:rPr lang="pl-PL" altLang="zh-CN" sz="2000" dirty="0" smtClean="0"/>
              <a:t>Szkoła oferuje możliwość kształcenia w następujących zawodach:</a:t>
            </a:r>
            <a:r>
              <a:rPr lang="pl-PL" altLang="zh-CN" sz="1600" dirty="0" smtClean="0"/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pl-PL" altLang="zh-CN" sz="1600" i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pl-PL" altLang="zh-CN" sz="1600" i="1" dirty="0" smtClean="0"/>
              <a:t>murarz,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pl-PL" altLang="zh-CN" sz="1600" i="1" dirty="0" smtClean="0"/>
              <a:t>tynkarz,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pl-PL" altLang="zh-CN" sz="1600" i="1" dirty="0" smtClean="0"/>
              <a:t> fryzjer,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pl-PL" altLang="zh-CN" sz="1600" i="1" dirty="0" smtClean="0"/>
              <a:t>ogrodnik,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pl-PL" altLang="zh-CN" sz="1600" i="1" dirty="0" smtClean="0"/>
              <a:t>rolnik,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pl-PL" altLang="zh-CN" sz="1600" i="1" dirty="0" smtClean="0"/>
              <a:t>kierowca-mechanik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pl-PL" altLang="zh-CN" sz="1600" i="1" dirty="0" smtClean="0"/>
              <a:t>elektryk,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pl-PL" altLang="zh-CN" sz="1600" i="1" dirty="0" smtClean="0"/>
              <a:t> wędliniarz,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pl-PL" altLang="zh-CN" sz="1600" i="1" dirty="0" smtClean="0"/>
              <a:t> cukiernik,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pl-PL" altLang="zh-CN" sz="1600" i="1" dirty="0" smtClean="0"/>
              <a:t> piekarz,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pl-PL" altLang="zh-CN" sz="1600" i="1" dirty="0" smtClean="0"/>
              <a:t>stolarz,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pl-PL" altLang="zh-CN" sz="1600" i="1" dirty="0" smtClean="0"/>
              <a:t> sprzedawca,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pl-PL" altLang="zh-CN" sz="1600" i="1" dirty="0" smtClean="0"/>
              <a:t>kucharz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pl-PL" altLang="zh-CN" sz="1600" i="1" dirty="0" smtClean="0"/>
              <a:t>blacharz samochodowy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pl-PL" altLang="zh-CN" sz="1600" i="1" dirty="0" smtClean="0"/>
              <a:t>inne zawody</a:t>
            </a:r>
            <a:endParaRPr lang="pl-PL" sz="1600" i="1" dirty="0" smtClean="0"/>
          </a:p>
        </p:txBody>
      </p:sp>
      <p:pic>
        <p:nvPicPr>
          <p:cNvPr id="14342" name="Picture 6" descr="zawod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2285992"/>
            <a:ext cx="4511675" cy="29289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pl-PL" smtClean="0"/>
          </a:p>
        </p:txBody>
      </p:sp>
      <p:sp>
        <p:nvSpPr>
          <p:cNvPr id="246787" name="Rectangle 3"/>
          <p:cNvSpPr>
            <a:spLocks noGrp="1" noChangeArrowheads="1"/>
          </p:cNvSpPr>
          <p:nvPr>
            <p:ph idx="1"/>
          </p:nvPr>
        </p:nvSpPr>
        <p:spPr>
          <a:xfrm>
            <a:off x="1214414" y="1500174"/>
            <a:ext cx="7498080" cy="5097178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l-PL" sz="2000" dirty="0" smtClean="0"/>
              <a:t>     Nauka w klasie </a:t>
            </a:r>
            <a:r>
              <a:rPr lang="pl-PL" sz="2000" dirty="0" err="1" smtClean="0"/>
              <a:t>wielozawodowej</a:t>
            </a:r>
            <a:r>
              <a:rPr lang="pl-PL" sz="2000" dirty="0" smtClean="0"/>
              <a:t> trwa 3 lata. Uczniowie, zgodnie ze swoimi zainteresowaniami wybierają zawód. Szkoła pomaga w poszukiwaniu praktyk u pracodawców. 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pl-PL" sz="2000" dirty="0" smtClean="0"/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l-PL" sz="2000" dirty="0" smtClean="0"/>
              <a:t>      Uczniowie z klasy </a:t>
            </a:r>
            <a:r>
              <a:rPr lang="pl-PL" sz="2000" dirty="0" err="1" smtClean="0"/>
              <a:t>wielozawodowej</a:t>
            </a:r>
            <a:r>
              <a:rPr lang="pl-PL" sz="2000" dirty="0" smtClean="0"/>
              <a:t> będą uczyć się w szkole jedynie przedmiotów ogólnokształcących. Natomiast </a:t>
            </a:r>
            <a:r>
              <a:rPr lang="pl-PL" sz="2000" dirty="0" err="1" smtClean="0"/>
              <a:t>więdzę</a:t>
            </a:r>
            <a:r>
              <a:rPr lang="pl-PL" sz="2000" dirty="0" smtClean="0"/>
              <a:t> i umiejętności  z zakresu wybranego zawodu będą zdobywać przez cały okres edukacji u pracodawców i na okresowych kursach zawodowych organizowanych przez Ośrodki Dokształcania Zawodowego.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pl-PL" sz="2400" b="0" dirty="0" smtClean="0"/>
              <a:t>FORMY POMOCY DLA UCZNIÓW </a:t>
            </a:r>
            <a:br>
              <a:rPr lang="pl-PL" sz="2400" b="0" dirty="0" smtClean="0"/>
            </a:br>
            <a:r>
              <a:rPr lang="pl-PL" sz="2400" b="0" dirty="0" smtClean="0"/>
              <a:t>(STYPENDIA, POMOC MATERIALNA)</a:t>
            </a:r>
            <a:r>
              <a:rPr lang="pl-PL" sz="2400" dirty="0" smtClean="0"/>
              <a:t/>
            </a:r>
            <a:br>
              <a:rPr lang="pl-PL" sz="2400" dirty="0" smtClean="0"/>
            </a:br>
            <a:endParaRPr lang="pl-PL" sz="2400" dirty="0" smtClean="0"/>
          </a:p>
        </p:txBody>
      </p:sp>
      <p:sp>
        <p:nvSpPr>
          <p:cNvPr id="2508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l-PL" sz="2000" dirty="0" smtClean="0"/>
              <a:t>Najzdolniejsi uczniowie mogą otrzymać na następującą pomoc stypendialną: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pl-PL" sz="2000" dirty="0" smtClean="0"/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pl-PL" sz="2000" dirty="0" smtClean="0"/>
              <a:t>stypendium Prezesa Rady Ministrów,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pl-PL" sz="2000" dirty="0" smtClean="0"/>
              <a:t>stypendium Starosty Bytowskiego dla uczniów uzyskujących średnią ocen powyżej 5,0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pl-PL" sz="2000" dirty="0" smtClean="0"/>
              <a:t>stypendium Starosty Bytowskiego  dla dwóch uczniów w szkole, którzy w procesie rekrutacyjnym otrzymali największą ilość punktów.-powyżej100 </a:t>
            </a:r>
            <a:r>
              <a:rPr lang="pl-PL" sz="2000" dirty="0" err="1" smtClean="0"/>
              <a:t>pkt</a:t>
            </a:r>
            <a:endParaRPr lang="pl-PL" sz="2000" dirty="0" smtClean="0"/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pl-PL" sz="2000" dirty="0" smtClean="0"/>
              <a:t>stypendium dla uczniów uczących się języków mniejszości narodowych lub grup etnicznych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endParaRPr lang="pl-PL" sz="1800" dirty="0" smtClean="0"/>
          </a:p>
        </p:txBody>
      </p:sp>
      <p:pic>
        <p:nvPicPr>
          <p:cNvPr id="4" name="Picture 3" descr="mone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754412"/>
            <a:ext cx="2198390" cy="2103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Boisko wielofunkcyjne</a:t>
            </a:r>
            <a:endParaRPr lang="pl-PL" dirty="0"/>
          </a:p>
        </p:txBody>
      </p:sp>
      <p:pic>
        <p:nvPicPr>
          <p:cNvPr id="4" name="Symbol zastępczy zawartości 3" descr="boisko wielofunkcyj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175333"/>
            <a:ext cx="7416824" cy="55626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57554" y="357166"/>
            <a:ext cx="3171820" cy="883568"/>
          </a:xfrm>
        </p:spPr>
        <p:txBody>
          <a:bodyPr/>
          <a:lstStyle/>
          <a:p>
            <a:pPr eaLnBrk="1" hangingPunct="1">
              <a:defRPr/>
            </a:pPr>
            <a:r>
              <a:rPr lang="pl-PL" sz="4000" dirty="0" smtClean="0">
                <a:solidFill>
                  <a:schemeClr val="tx1"/>
                </a:solidFill>
              </a:rPr>
              <a:t>Sala sportowa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54853" y="4759988"/>
            <a:ext cx="7567642" cy="1219200"/>
          </a:xfrm>
        </p:spPr>
        <p:txBody>
          <a:bodyPr/>
          <a:lstStyle/>
          <a:p>
            <a:pPr algn="ctr" eaLnBrk="1" hangingPunct="1"/>
            <a:r>
              <a:rPr lang="pl-PL" sz="2000" dirty="0" smtClean="0"/>
              <a:t> Sala sportowa w ZSP w Łodzierzy</a:t>
            </a:r>
          </a:p>
          <a:p>
            <a:pPr eaLnBrk="1" hangingPunct="1"/>
            <a:endParaRPr lang="pl-PL" sz="2800" dirty="0" smtClean="0"/>
          </a:p>
          <a:p>
            <a:pPr eaLnBrk="1" hangingPunct="1"/>
            <a:endParaRPr lang="pl-PL" sz="2000" dirty="0" smtClean="0"/>
          </a:p>
        </p:txBody>
      </p:sp>
      <p:pic>
        <p:nvPicPr>
          <p:cNvPr id="21510" name="Picture 6" descr="salagim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1428736"/>
            <a:ext cx="4191000" cy="3143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800" dirty="0" smtClean="0"/>
              <a:t>Zespół Szkół Ponadpodstawowych w Łodzierzy, </a:t>
            </a:r>
          </a:p>
          <a:p>
            <a:r>
              <a:rPr lang="pl-PL" sz="2800" dirty="0" smtClean="0"/>
              <a:t>77-200 Miastko, </a:t>
            </a:r>
          </a:p>
          <a:p>
            <a:r>
              <a:rPr lang="pl-PL" sz="2800" dirty="0" err="1" smtClean="0"/>
              <a:t>Łodzierz</a:t>
            </a:r>
            <a:r>
              <a:rPr lang="pl-PL" sz="2800" dirty="0" smtClean="0"/>
              <a:t> 11,</a:t>
            </a:r>
          </a:p>
          <a:p>
            <a:r>
              <a:rPr lang="pl-PL" sz="2800" dirty="0" smtClean="0"/>
              <a:t> </a:t>
            </a:r>
            <a:r>
              <a:rPr lang="pl-PL" sz="2800" dirty="0" err="1" smtClean="0"/>
              <a:t>tel.fax</a:t>
            </a:r>
            <a:r>
              <a:rPr lang="pl-PL" sz="2800" dirty="0" smtClean="0"/>
              <a:t> 59 857 2409, </a:t>
            </a:r>
          </a:p>
          <a:p>
            <a:r>
              <a:rPr lang="pl-PL" sz="2800" dirty="0" smtClean="0"/>
              <a:t>e-mail </a:t>
            </a:r>
            <a:r>
              <a:rPr lang="pl-PL" sz="2800" dirty="0" err="1" smtClean="0"/>
              <a:t>zsp@lodzierz.pl</a:t>
            </a:r>
            <a:r>
              <a:rPr lang="pl-PL" sz="2800" dirty="0" smtClean="0"/>
              <a:t>, </a:t>
            </a:r>
          </a:p>
          <a:p>
            <a:r>
              <a:rPr lang="pl-PL" sz="2800" dirty="0" err="1" smtClean="0"/>
              <a:t>www.lodzierz.pl</a:t>
            </a:r>
            <a:endParaRPr lang="pl-PL" sz="2800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81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endParaRPr lang="pl-PL" sz="4000" smtClean="0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1472" y="4643446"/>
            <a:ext cx="8153432" cy="785818"/>
          </a:xfrm>
        </p:spPr>
        <p:txBody>
          <a:bodyPr/>
          <a:lstStyle/>
          <a:p>
            <a:pPr eaLnBrk="1" hangingPunct="1">
              <a:defRPr/>
            </a:pPr>
            <a:r>
              <a:rPr lang="pl-PL" sz="2000" dirty="0" smtClean="0"/>
              <a:t>Zajęcia z wychowania fizycznego odbywają się w nowoczesnej sali sportowej </a:t>
            </a:r>
          </a:p>
        </p:txBody>
      </p:sp>
      <p:pic>
        <p:nvPicPr>
          <p:cNvPr id="22532" name="Picture 4" descr="P10102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785794"/>
            <a:ext cx="4419600" cy="3314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928662" y="4714884"/>
            <a:ext cx="7772400" cy="938202"/>
          </a:xfrm>
        </p:spPr>
        <p:txBody>
          <a:bodyPr/>
          <a:lstStyle/>
          <a:p>
            <a:pPr algn="ctr" eaLnBrk="1" hangingPunct="1">
              <a:defRPr/>
            </a:pPr>
            <a:r>
              <a:rPr lang="pl-PL" sz="2000" b="0" dirty="0" smtClean="0">
                <a:solidFill>
                  <a:schemeClr val="tx1"/>
                </a:solidFill>
              </a:rPr>
              <a:t>Na sali sportowej znajduje się  boisko do gry w siatkówkę, piłkę ręczną, halową piłkę nożną, koszykówkę i tenisa ziemnego</a:t>
            </a:r>
          </a:p>
        </p:txBody>
      </p:sp>
      <p:pic>
        <p:nvPicPr>
          <p:cNvPr id="23555" name="Picture 1028" descr="P1010202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0298" y="714356"/>
            <a:ext cx="4724400" cy="3543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43400" y="762000"/>
            <a:ext cx="4572000" cy="1736725"/>
          </a:xfrm>
        </p:spPr>
        <p:txBody>
          <a:bodyPr/>
          <a:lstStyle/>
          <a:p>
            <a:pPr eaLnBrk="1" hangingPunct="1">
              <a:defRPr/>
            </a:pPr>
            <a:r>
              <a:rPr lang="pl-PL" sz="2000" b="0" dirty="0" smtClean="0">
                <a:solidFill>
                  <a:schemeClr val="tx1"/>
                </a:solidFill>
              </a:rPr>
              <a:t>Oprócz zajęć z wychowania fizycznego </a:t>
            </a:r>
            <a:br>
              <a:rPr lang="pl-PL" sz="2000" b="0" dirty="0" smtClean="0">
                <a:solidFill>
                  <a:schemeClr val="tx1"/>
                </a:solidFill>
              </a:rPr>
            </a:br>
            <a:r>
              <a:rPr lang="pl-PL" sz="2000" b="0" dirty="0" smtClean="0">
                <a:solidFill>
                  <a:schemeClr val="tx1"/>
                </a:solidFill>
              </a:rPr>
              <a:t>w sali </a:t>
            </a:r>
            <a:r>
              <a:rPr lang="pl-PL" sz="2000" b="0" smtClean="0">
                <a:solidFill>
                  <a:schemeClr val="tx1"/>
                </a:solidFill>
              </a:rPr>
              <a:t>sportowej ZSP w </a:t>
            </a:r>
            <a:r>
              <a:rPr lang="pl-PL" sz="2000" b="0" dirty="0" err="1" smtClean="0">
                <a:solidFill>
                  <a:schemeClr val="tx1"/>
                </a:solidFill>
              </a:rPr>
              <a:t>Łodzierzy</a:t>
            </a:r>
            <a:r>
              <a:rPr lang="pl-PL" sz="2000" b="0" dirty="0" smtClean="0">
                <a:solidFill>
                  <a:schemeClr val="tx1"/>
                </a:solidFill>
              </a:rPr>
              <a:t> organizowane są liczne imprezy sportowe</a:t>
            </a:r>
          </a:p>
        </p:txBody>
      </p:sp>
      <p:pic>
        <p:nvPicPr>
          <p:cNvPr id="24579" name="Picture 4" descr="mecz 0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28604"/>
            <a:ext cx="3733800" cy="2800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580" name="Picture 5" descr="marzec 2011 0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2928934"/>
            <a:ext cx="4114800" cy="3086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2976" y="4857760"/>
            <a:ext cx="7796242" cy="874699"/>
          </a:xfrm>
        </p:spPr>
        <p:txBody>
          <a:bodyPr/>
          <a:lstStyle/>
          <a:p>
            <a:pPr algn="ctr" eaLnBrk="1" hangingPunct="1">
              <a:defRPr/>
            </a:pPr>
            <a:r>
              <a:rPr lang="pl-PL" sz="2000" b="0" dirty="0" smtClean="0">
                <a:solidFill>
                  <a:schemeClr val="tx1"/>
                </a:solidFill>
              </a:rPr>
              <a:t>Uczniowie </a:t>
            </a:r>
            <a:r>
              <a:rPr lang="pl-PL" sz="2000" b="0" dirty="0" err="1" smtClean="0">
                <a:solidFill>
                  <a:schemeClr val="tx1"/>
                </a:solidFill>
              </a:rPr>
              <a:t>łodzieskiej</a:t>
            </a:r>
            <a:r>
              <a:rPr lang="pl-PL" sz="2000" b="0" dirty="0" smtClean="0">
                <a:solidFill>
                  <a:schemeClr val="tx1"/>
                </a:solidFill>
              </a:rPr>
              <a:t> szkoły odnoszą sukcesy w imprezach sportowych lokalnych i regionalnych</a:t>
            </a:r>
          </a:p>
        </p:txBody>
      </p:sp>
      <p:pic>
        <p:nvPicPr>
          <p:cNvPr id="25603" name="Picture 4" descr="r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914400"/>
            <a:ext cx="457200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02" y="3793164"/>
            <a:ext cx="3870942" cy="21774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71604" y="357166"/>
            <a:ext cx="6286544" cy="757254"/>
          </a:xfrm>
        </p:spPr>
        <p:txBody>
          <a:bodyPr/>
          <a:lstStyle/>
          <a:p>
            <a:pPr eaLnBrk="1" hangingPunct="1"/>
            <a:r>
              <a:rPr lang="pl-PL" sz="4000" b="0" dirty="0" smtClean="0">
                <a:solidFill>
                  <a:schemeClr val="tx1"/>
                </a:solidFill>
                <a:effectLst/>
              </a:rPr>
              <a:t>Pracownie do nauki zawodu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pl-PL" smtClean="0"/>
          </a:p>
        </p:txBody>
      </p:sp>
      <p:pic>
        <p:nvPicPr>
          <p:cNvPr id="26638" name="Picture 14" descr="DSC_02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500174"/>
            <a:ext cx="3095625" cy="20494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9270" name="Picture 6" descr="P101018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3357562"/>
            <a:ext cx="2667000" cy="20002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6636" name="Picture 12" descr="DSC_018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2976" y="1571612"/>
            <a:ext cx="2933700" cy="19431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9271" name="Picture 7" descr="P101018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584" y="4581128"/>
            <a:ext cx="2667000" cy="20002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95736" y="442868"/>
            <a:ext cx="6264696" cy="857256"/>
          </a:xfrm>
        </p:spPr>
        <p:txBody>
          <a:bodyPr>
            <a:noAutofit/>
          </a:bodyPr>
          <a:lstStyle/>
          <a:p>
            <a:pPr eaLnBrk="1" hangingPunct="1"/>
            <a:r>
              <a:rPr lang="pl-PL" sz="4000" dirty="0" smtClean="0">
                <a:solidFill>
                  <a:schemeClr val="tx1"/>
                </a:solidFill>
                <a:effectLst/>
              </a:rPr>
              <a:t/>
            </a:r>
            <a:br>
              <a:rPr lang="pl-PL" sz="4000" dirty="0" smtClean="0">
                <a:solidFill>
                  <a:schemeClr val="tx1"/>
                </a:solidFill>
                <a:effectLst/>
              </a:rPr>
            </a:br>
            <a:r>
              <a:rPr lang="pl-PL" sz="4000" dirty="0" smtClean="0">
                <a:solidFill>
                  <a:schemeClr val="tx1"/>
                </a:solidFill>
                <a:effectLst/>
              </a:rPr>
              <a:t>Pracownia gastronomiczna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8926" y="5500702"/>
            <a:ext cx="3857628" cy="838200"/>
          </a:xfrm>
        </p:spPr>
        <p:txBody>
          <a:bodyPr/>
          <a:lstStyle/>
          <a:p>
            <a:pPr eaLnBrk="1" hangingPunct="1"/>
            <a:r>
              <a:rPr lang="pl-PL" sz="2000" dirty="0" smtClean="0">
                <a:effectLst/>
              </a:rPr>
              <a:t>Pracownia żywienia powstała </a:t>
            </a:r>
          </a:p>
          <a:p>
            <a:pPr eaLnBrk="1" hangingPunct="1"/>
            <a:r>
              <a:rPr lang="pl-PL" sz="2000" dirty="0" smtClean="0">
                <a:effectLst/>
              </a:rPr>
              <a:t>w ramach projektu </a:t>
            </a:r>
            <a:r>
              <a:rPr lang="pl-PL" sz="2000" dirty="0" err="1" smtClean="0">
                <a:effectLst/>
              </a:rPr>
              <a:t>Agrolina</a:t>
            </a:r>
            <a:r>
              <a:rPr lang="pl-PL" sz="2000" dirty="0" smtClean="0">
                <a:effectLst/>
              </a:rPr>
              <a:t> 2000</a:t>
            </a:r>
          </a:p>
        </p:txBody>
      </p:sp>
      <p:pic>
        <p:nvPicPr>
          <p:cNvPr id="27652" name="Picture 4" descr="P101018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700808"/>
            <a:ext cx="6048672" cy="4536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Pracownia gastronomiczna</a:t>
            </a:r>
            <a:endParaRPr lang="pl-PL" dirty="0"/>
          </a:p>
        </p:txBody>
      </p:sp>
      <p:pic>
        <p:nvPicPr>
          <p:cNvPr id="4" name="Symbol zastępczy zawartości 3" descr="pracownia gastronomiczn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60792" y="1447800"/>
            <a:ext cx="7247965" cy="480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9144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pl-PL" sz="4000" dirty="0" smtClean="0"/>
              <a:t>Sala do dekorowania</a:t>
            </a:r>
            <a:br>
              <a:rPr lang="pl-PL" sz="4000" dirty="0" smtClean="0"/>
            </a:br>
            <a:r>
              <a:rPr lang="pl-PL" sz="4000" dirty="0" smtClean="0"/>
              <a:t> i nakrywania do stołów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7450" y="5589588"/>
            <a:ext cx="6400800" cy="762000"/>
          </a:xfrm>
        </p:spPr>
        <p:txBody>
          <a:bodyPr/>
          <a:lstStyle/>
          <a:p>
            <a:pPr eaLnBrk="1" hangingPunct="1">
              <a:defRPr/>
            </a:pPr>
            <a:r>
              <a:rPr lang="pl-PL" sz="2000" smtClean="0"/>
              <a:t>Sala do dekorowania i nakrywania do stołów</a:t>
            </a:r>
          </a:p>
        </p:txBody>
      </p:sp>
      <p:pic>
        <p:nvPicPr>
          <p:cNvPr id="30728" name="Picture 8" descr="DSC_02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571612"/>
            <a:ext cx="6769100" cy="4483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3608" y="1124744"/>
            <a:ext cx="2952750" cy="2088232"/>
          </a:xfrm>
        </p:spPr>
        <p:txBody>
          <a:bodyPr/>
          <a:lstStyle/>
          <a:p>
            <a:pPr algn="l" eaLnBrk="1" hangingPunct="1">
              <a:defRPr/>
            </a:pPr>
            <a:r>
              <a:rPr lang="pl-PL" sz="2000" b="0" dirty="0" smtClean="0">
                <a:solidFill>
                  <a:schemeClr val="tx1"/>
                </a:solidFill>
              </a:rPr>
              <a:t>W pracowniach  żywienia odbywają się zajęcia praktyczne dla uczniów technikum żywienia i usług gastronomicznych i</a:t>
            </a:r>
            <a:br>
              <a:rPr lang="pl-PL" sz="2000" b="0" dirty="0" smtClean="0">
                <a:solidFill>
                  <a:schemeClr val="tx1"/>
                </a:solidFill>
              </a:rPr>
            </a:br>
            <a:r>
              <a:rPr lang="pl-PL" sz="2000" b="0" dirty="0" smtClean="0">
                <a:solidFill>
                  <a:schemeClr val="tx1"/>
                </a:solidFill>
              </a:rPr>
              <a:t>BS I stopnia kucharz. </a:t>
            </a:r>
          </a:p>
        </p:txBody>
      </p:sp>
      <p:pic>
        <p:nvPicPr>
          <p:cNvPr id="6" name="Obraz 5" descr="ludwika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3717032"/>
            <a:ext cx="4067943" cy="27047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Obraz 6" descr="ludwika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56802" y="476672"/>
            <a:ext cx="4223702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717032"/>
            <a:ext cx="3625559" cy="2719169"/>
          </a:xfrm>
          <a:prstGeom prst="rect">
            <a:avLst/>
          </a:prstGeom>
          <a:ln/>
          <a:effectLst>
            <a:outerShdw blurRad="63500" dist="25400" dir="5400000" rotWithShape="0">
              <a:srgbClr val="000000">
                <a:alpha val="43137"/>
              </a:srgbClr>
            </a:outerShdw>
            <a:reflection blurRad="6350" stA="52000" endA="300" endPos="35000" dir="5400000" sy="-100000" algn="bl" rotWithShape="0"/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9592" y="5105400"/>
            <a:ext cx="7772400" cy="586085"/>
          </a:xfrm>
        </p:spPr>
        <p:txBody>
          <a:bodyPr/>
          <a:lstStyle/>
          <a:p>
            <a:pPr algn="ctr" eaLnBrk="1" hangingPunct="1">
              <a:defRPr/>
            </a:pPr>
            <a:r>
              <a:rPr lang="pl-PL" sz="2000" b="0" dirty="0" smtClean="0">
                <a:solidFill>
                  <a:schemeClr val="tx1"/>
                </a:solidFill>
              </a:rPr>
              <a:t>Uczniowie na zajęciach z praktycznych</a:t>
            </a:r>
          </a:p>
        </p:txBody>
      </p:sp>
      <p:pic>
        <p:nvPicPr>
          <p:cNvPr id="29699" name="Picture 4" descr="foto1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28794" y="642918"/>
            <a:ext cx="5949977" cy="4462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692129" y="435564"/>
            <a:ext cx="6984776" cy="5742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pl-PL" sz="4000" dirty="0" smtClean="0">
                <a:effectLst/>
              </a:rPr>
              <a:t>Kierunki kształcenia </a:t>
            </a:r>
            <a:br>
              <a:rPr lang="pl-PL" sz="4000" dirty="0" smtClean="0">
                <a:effectLst/>
              </a:rPr>
            </a:br>
            <a:endParaRPr lang="pl-PL" sz="4000" dirty="0" smtClean="0">
              <a:effectLst/>
            </a:endParaRPr>
          </a:p>
        </p:txBody>
      </p:sp>
      <p:sp>
        <p:nvSpPr>
          <p:cNvPr id="207875" name="Rectangle 3"/>
          <p:cNvSpPr>
            <a:spLocks noGrp="1" noChangeArrowheads="1"/>
          </p:cNvSpPr>
          <p:nvPr>
            <p:ph idx="1"/>
          </p:nvPr>
        </p:nvSpPr>
        <p:spPr>
          <a:xfrm>
            <a:off x="1285852" y="1428736"/>
            <a:ext cx="7498080" cy="48006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pl-PL" sz="1600" b="1" dirty="0" smtClean="0"/>
          </a:p>
        </p:txBody>
      </p:sp>
      <p:pic>
        <p:nvPicPr>
          <p:cNvPr id="3074" name="Picture 2" descr="http://lodzierz.pl/wp-content/uploads/2021/02/banerC-1024x9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50" y="679025"/>
            <a:ext cx="5280521" cy="4635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ostokąt 2"/>
          <p:cNvSpPr/>
          <p:nvPr/>
        </p:nvSpPr>
        <p:spPr>
          <a:xfrm>
            <a:off x="6069589" y="1411227"/>
            <a:ext cx="2612995" cy="762869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TECHNIKUM </a:t>
            </a:r>
          </a:p>
          <a:p>
            <a:pPr algn="ctr"/>
            <a:r>
              <a:rPr lang="pl-PL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LOGISTYKI</a:t>
            </a:r>
            <a:endParaRPr lang="pl-PL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wal 3"/>
          <p:cNvSpPr/>
          <p:nvPr/>
        </p:nvSpPr>
        <p:spPr>
          <a:xfrm>
            <a:off x="1285853" y="5013175"/>
            <a:ext cx="2422052" cy="113218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800" dirty="0" smtClean="0"/>
              <a:t>SPRZEDAWCA</a:t>
            </a:r>
            <a:endParaRPr lang="pl-PL" sz="1800" dirty="0"/>
          </a:p>
        </p:txBody>
      </p:sp>
      <p:sp>
        <p:nvSpPr>
          <p:cNvPr id="10" name="Owal 9"/>
          <p:cNvSpPr/>
          <p:nvPr/>
        </p:nvSpPr>
        <p:spPr>
          <a:xfrm>
            <a:off x="3714451" y="5048576"/>
            <a:ext cx="2422052" cy="113218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800" dirty="0" smtClean="0"/>
              <a:t>KUCHARZ</a:t>
            </a:r>
            <a:endParaRPr lang="pl-PL" sz="1800" dirty="0"/>
          </a:p>
        </p:txBody>
      </p:sp>
      <p:sp>
        <p:nvSpPr>
          <p:cNvPr id="11" name="Owal 10"/>
          <p:cNvSpPr/>
          <p:nvPr/>
        </p:nvSpPr>
        <p:spPr>
          <a:xfrm>
            <a:off x="6143049" y="4993977"/>
            <a:ext cx="2590682" cy="1132189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/>
              <a:t>KLASY</a:t>
            </a:r>
          </a:p>
          <a:p>
            <a:pPr algn="ctr"/>
            <a:r>
              <a:rPr lang="pl-PL" sz="1400" dirty="0" smtClean="0"/>
              <a:t>WIELOZAWODOWE</a:t>
            </a:r>
            <a:endParaRPr lang="pl-PL" sz="1400" dirty="0"/>
          </a:p>
        </p:txBody>
      </p:sp>
      <p:sp>
        <p:nvSpPr>
          <p:cNvPr id="7" name="Strzałka w dół 6"/>
          <p:cNvSpPr/>
          <p:nvPr/>
        </p:nvSpPr>
        <p:spPr>
          <a:xfrm>
            <a:off x="4718676" y="4419545"/>
            <a:ext cx="504056" cy="683384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trzałka w dół 12"/>
          <p:cNvSpPr/>
          <p:nvPr/>
        </p:nvSpPr>
        <p:spPr>
          <a:xfrm rot="1857269">
            <a:off x="2869327" y="4419545"/>
            <a:ext cx="504056" cy="683384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trzałka w dół 13"/>
          <p:cNvSpPr/>
          <p:nvPr/>
        </p:nvSpPr>
        <p:spPr>
          <a:xfrm rot="18938965">
            <a:off x="6153275" y="4317712"/>
            <a:ext cx="518908" cy="783873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endParaRPr lang="pl-PL" smtClean="0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14876" y="2071678"/>
            <a:ext cx="4191000" cy="1066800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defRPr/>
            </a:pPr>
            <a:r>
              <a:rPr lang="pl-PL" sz="2000" dirty="0" smtClean="0"/>
              <a:t>W sali dekorowania i nakrywania do stołu odbywają się konkursy m.in. konkursy dekorowania stołów na różne okazje</a:t>
            </a:r>
          </a:p>
        </p:txBody>
      </p:sp>
      <p:pic>
        <p:nvPicPr>
          <p:cNvPr id="31748" name="Picture 4" descr="nakrycia 0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429000"/>
            <a:ext cx="4267200" cy="32019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749" name="Picture 5" descr="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28600"/>
            <a:ext cx="4267200" cy="32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endParaRPr lang="pl-PL" smtClean="0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pl-PL" smtClean="0"/>
          </a:p>
        </p:txBody>
      </p:sp>
      <p:pic>
        <p:nvPicPr>
          <p:cNvPr id="120836" name="Picture 4" descr="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571500"/>
            <a:ext cx="3581400" cy="26860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0838" name="Picture 6" descr="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3143248"/>
            <a:ext cx="3581400" cy="26860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0839" name="Picture 7" descr="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3714752"/>
            <a:ext cx="3581400" cy="26860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0837" name="Picture 5" descr="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609600"/>
            <a:ext cx="3581400" cy="26860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20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102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endParaRPr lang="pl-PL" smtClean="0"/>
          </a:p>
        </p:txBody>
      </p:sp>
      <p:sp>
        <p:nvSpPr>
          <p:cNvPr id="164867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785918" y="5943600"/>
            <a:ext cx="6400800" cy="9144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l-PL" sz="2000" dirty="0" smtClean="0"/>
              <a:t>Stół </a:t>
            </a:r>
            <a:r>
              <a:rPr lang="pl-PL" sz="2000" dirty="0" err="1" smtClean="0"/>
              <a:t>walentynkowy</a:t>
            </a:r>
            <a:endParaRPr lang="pl-PL" sz="2000" dirty="0" smtClean="0"/>
          </a:p>
        </p:txBody>
      </p:sp>
      <p:pic>
        <p:nvPicPr>
          <p:cNvPr id="33796" name="Picture 1028" descr="nakrycia 0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285728"/>
            <a:ext cx="7239000" cy="5429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pl-PL" sz="4000" b="0" dirty="0" smtClean="0">
                <a:solidFill>
                  <a:schemeClr val="tx1"/>
                </a:solidFill>
                <a:effectLst/>
              </a:rPr>
              <a:t>Szkoła organizuje warsztaty kulinarne</a:t>
            </a:r>
          </a:p>
        </p:txBody>
      </p:sp>
      <p:pic>
        <p:nvPicPr>
          <p:cNvPr id="5" name="Symbol zastępczy zawartości 4" descr="ludwik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55776" y="1556792"/>
            <a:ext cx="4797476" cy="31898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899592" y="4885757"/>
            <a:ext cx="749808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Warsztaty kulinarne z gwiazdą </a:t>
            </a:r>
            <a:r>
              <a:rPr kumimoji="0" lang="pl-PL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MasterChefa</a:t>
            </a:r>
            <a:endParaRPr kumimoji="0" lang="pl-PL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Ludwiką Dąbrowską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Pracownia prowadzenia sprzedaży</a:t>
            </a:r>
            <a:endParaRPr lang="pl-PL" dirty="0"/>
          </a:p>
        </p:txBody>
      </p:sp>
      <p:pic>
        <p:nvPicPr>
          <p:cNvPr id="4" name="Symbol zastępczy zawartości 3" descr="sprzedawc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340768"/>
            <a:ext cx="6480720" cy="48605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2976" y="571480"/>
            <a:ext cx="7786742" cy="808031"/>
          </a:xfrm>
        </p:spPr>
        <p:txBody>
          <a:bodyPr/>
          <a:lstStyle/>
          <a:p>
            <a:pPr algn="ctr" eaLnBrk="1" hangingPunct="1">
              <a:defRPr/>
            </a:pPr>
            <a:r>
              <a:rPr lang="pl-PL" sz="4000" dirty="0" smtClean="0">
                <a:solidFill>
                  <a:schemeClr val="tx1"/>
                </a:solidFill>
              </a:rPr>
              <a:t>Audytorium im Jana Pawła II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28728" y="5500702"/>
            <a:ext cx="64008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pl-PL" sz="2000" dirty="0" smtClean="0"/>
              <a:t>W audytorium corocznie odbywa się </a:t>
            </a:r>
          </a:p>
          <a:p>
            <a:pPr algn="ctr" eaLnBrk="1" hangingPunct="1">
              <a:defRPr/>
            </a:pPr>
            <a:r>
              <a:rPr lang="pl-PL" sz="2000" dirty="0" smtClean="0"/>
              <a:t>Konkurs Recytatorski Poezji i Prozy Karola Wojtyły</a:t>
            </a:r>
          </a:p>
        </p:txBody>
      </p:sp>
      <p:pic>
        <p:nvPicPr>
          <p:cNvPr id="35844" name="Picture 5" descr="P101017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1785926"/>
            <a:ext cx="4495800" cy="3371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00100" y="571480"/>
            <a:ext cx="7772400" cy="1341455"/>
          </a:xfrm>
        </p:spPr>
        <p:txBody>
          <a:bodyPr/>
          <a:lstStyle/>
          <a:p>
            <a:pPr algn="l" eaLnBrk="1" hangingPunct="1">
              <a:defRPr/>
            </a:pPr>
            <a:r>
              <a:rPr lang="pl-PL" sz="2000" dirty="0" smtClean="0">
                <a:solidFill>
                  <a:schemeClr val="tx1"/>
                </a:solidFill>
              </a:rPr>
              <a:t>Audytorium służy:</a:t>
            </a:r>
            <a:br>
              <a:rPr lang="pl-PL" sz="2000" dirty="0" smtClean="0">
                <a:solidFill>
                  <a:schemeClr val="tx1"/>
                </a:solidFill>
              </a:rPr>
            </a:br>
            <a:r>
              <a:rPr lang="pl-PL" sz="2000" b="0" dirty="0" smtClean="0">
                <a:solidFill>
                  <a:schemeClr val="tx1"/>
                </a:solidFill>
              </a:rPr>
              <a:t>* do zajęć lekcyjnych z wykorzystaniem projektora multimedialnego</a:t>
            </a:r>
            <a:br>
              <a:rPr lang="pl-PL" sz="2000" b="0" dirty="0" smtClean="0">
                <a:solidFill>
                  <a:schemeClr val="tx1"/>
                </a:solidFill>
              </a:rPr>
            </a:br>
            <a:r>
              <a:rPr lang="pl-PL" sz="2000" b="0" dirty="0" smtClean="0">
                <a:solidFill>
                  <a:schemeClr val="tx1"/>
                </a:solidFill>
              </a:rPr>
              <a:t>* spotkań dyrekcji z rodzicami</a:t>
            </a:r>
            <a:br>
              <a:rPr lang="pl-PL" sz="2000" b="0" dirty="0" smtClean="0">
                <a:solidFill>
                  <a:schemeClr val="tx1"/>
                </a:solidFill>
              </a:rPr>
            </a:br>
            <a:r>
              <a:rPr lang="pl-PL" sz="2000" b="0" dirty="0" smtClean="0">
                <a:solidFill>
                  <a:schemeClr val="tx1"/>
                </a:solidFill>
              </a:rPr>
              <a:t>* rożnego rodzaju kursów i spotkań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pl-PL" smtClean="0"/>
          </a:p>
        </p:txBody>
      </p:sp>
      <p:pic>
        <p:nvPicPr>
          <p:cNvPr id="36868" name="Picture 4" descr="styczen 2011 0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988840"/>
            <a:ext cx="5486400" cy="4114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457200"/>
            <a:ext cx="7772400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pl-PL" sz="4000" dirty="0" smtClean="0">
                <a:solidFill>
                  <a:schemeClr val="tx1"/>
                </a:solidFill>
              </a:rPr>
              <a:t>Pracownia do nauki </a:t>
            </a:r>
            <a:br>
              <a:rPr lang="pl-PL" sz="4000" dirty="0" smtClean="0">
                <a:solidFill>
                  <a:schemeClr val="tx1"/>
                </a:solidFill>
              </a:rPr>
            </a:br>
            <a:r>
              <a:rPr lang="pl-PL" sz="4000" dirty="0" smtClean="0">
                <a:solidFill>
                  <a:schemeClr val="tx1"/>
                </a:solidFill>
              </a:rPr>
              <a:t>przedmiotów spedycyjnych</a:t>
            </a:r>
          </a:p>
        </p:txBody>
      </p:sp>
      <p:sp>
        <p:nvSpPr>
          <p:cNvPr id="14848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259632" y="5078625"/>
            <a:ext cx="7391400" cy="1752600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l-PL" sz="2000" dirty="0" smtClean="0"/>
              <a:t>   Pracownia do nauki przedmiotów spedycyjnych wyposażona jest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l-PL" sz="2000" dirty="0" smtClean="0"/>
              <a:t>                                 w tablice interaktywną</a:t>
            </a:r>
          </a:p>
        </p:txBody>
      </p:sp>
      <p:pic>
        <p:nvPicPr>
          <p:cNvPr id="37891" name="Picture 5" descr="P101018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772816"/>
            <a:ext cx="3570226" cy="2678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533400"/>
            <a:ext cx="7772400" cy="1447800"/>
          </a:xfrm>
        </p:spPr>
        <p:txBody>
          <a:bodyPr/>
          <a:lstStyle/>
          <a:p>
            <a:pPr algn="ctr" eaLnBrk="1" hangingPunct="1">
              <a:defRPr/>
            </a:pPr>
            <a:r>
              <a:rPr lang="pl-PL" sz="4000" dirty="0" smtClean="0">
                <a:solidFill>
                  <a:schemeClr val="tx1"/>
                </a:solidFill>
              </a:rPr>
              <a:t>Pracownie do nauki </a:t>
            </a:r>
            <a:br>
              <a:rPr lang="pl-PL" sz="4000" dirty="0" smtClean="0">
                <a:solidFill>
                  <a:schemeClr val="tx1"/>
                </a:solidFill>
              </a:rPr>
            </a:br>
            <a:r>
              <a:rPr lang="pl-PL" sz="4000" dirty="0" smtClean="0">
                <a:solidFill>
                  <a:schemeClr val="tx1"/>
                </a:solidFill>
              </a:rPr>
              <a:t>przedmiotów ogólnokształcących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5867400"/>
            <a:ext cx="6400800" cy="762000"/>
          </a:xfrm>
        </p:spPr>
        <p:txBody>
          <a:bodyPr/>
          <a:lstStyle/>
          <a:p>
            <a:pPr algn="ctr" eaLnBrk="1" hangingPunct="1">
              <a:defRPr/>
            </a:pPr>
            <a:r>
              <a:rPr lang="pl-PL" sz="2000" dirty="0" smtClean="0"/>
              <a:t>Klasopracownia matematyki</a:t>
            </a:r>
          </a:p>
        </p:txBody>
      </p:sp>
      <p:pic>
        <p:nvPicPr>
          <p:cNvPr id="38916" name="Picture 4" descr="P10102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2133600"/>
            <a:ext cx="4267200" cy="32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00100" y="785794"/>
            <a:ext cx="7772400" cy="688989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pl-PL" sz="4000" dirty="0" smtClean="0">
                <a:solidFill>
                  <a:schemeClr val="tx1"/>
                </a:solidFill>
              </a:rPr>
              <a:t>Klasopracownia historii</a:t>
            </a:r>
          </a:p>
        </p:txBody>
      </p:sp>
      <p:pic>
        <p:nvPicPr>
          <p:cNvPr id="41987" name="Picture 5" descr="P1010192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357422" y="1928802"/>
            <a:ext cx="4953000" cy="37131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l-PL" altLang="zh-CN" sz="4000" b="0" smtClean="0"/>
              <a:t>Technik żywienia </a:t>
            </a:r>
            <a:br>
              <a:rPr lang="pl-PL" altLang="zh-CN" sz="4000" b="0" smtClean="0"/>
            </a:br>
            <a:r>
              <a:rPr lang="pl-PL" altLang="zh-CN" sz="4000" b="0" smtClean="0"/>
              <a:t>i usług gastronomicznych:</a:t>
            </a:r>
            <a:endParaRPr lang="pl-PL" sz="4000" b="0" smtClean="0"/>
          </a:p>
        </p:txBody>
      </p:sp>
      <p:sp>
        <p:nvSpPr>
          <p:cNvPr id="209923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3643314"/>
            <a:ext cx="7543824" cy="2201859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endParaRPr lang="pl-PL" altLang="zh-CN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pl-PL" altLang="zh-CN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pl-PL" altLang="zh-CN" sz="4600" dirty="0" smtClean="0"/>
          </a:p>
          <a:p>
            <a:pPr eaLnBrk="1" hangingPunct="1">
              <a:defRPr/>
            </a:pPr>
            <a:r>
              <a:rPr lang="pl-PL" altLang="zh-CN" sz="2900" dirty="0" smtClean="0"/>
              <a:t>zajmuje się organizacją żywienia i urządzania zakładów gastronomicznych, </a:t>
            </a:r>
          </a:p>
          <a:p>
            <a:pPr eaLnBrk="1" hangingPunct="1">
              <a:defRPr/>
            </a:pPr>
            <a:r>
              <a:rPr lang="pl-PL" altLang="zh-CN" sz="2900" dirty="0" smtClean="0"/>
              <a:t>kieruje pracami w zakresie sporządzania potraw i obsługi konsumenta,</a:t>
            </a:r>
          </a:p>
          <a:p>
            <a:pPr eaLnBrk="1" hangingPunct="1">
              <a:defRPr/>
            </a:pPr>
            <a:r>
              <a:rPr lang="pl-PL" altLang="zh-CN" sz="2900" dirty="0" smtClean="0"/>
              <a:t>organizuje promocję, reklamę, przygotowuje oferty usług gastronomicznych</a:t>
            </a:r>
            <a:r>
              <a:rPr lang="pl-PL" altLang="zh-CN" sz="2000" dirty="0" smtClean="0"/>
              <a:t>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pl-PL" altLang="zh-CN" sz="20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pl-PL" altLang="zh-CN" sz="20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pl-PL" altLang="zh-CN" sz="20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pl-PL" altLang="zh-CN" sz="20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pl-PL" altLang="zh-CN" sz="20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pl-PL" altLang="zh-CN" sz="2800" b="1" dirty="0" smtClean="0"/>
          </a:p>
          <a:p>
            <a:pPr eaLnBrk="1" hangingPunct="1">
              <a:defRPr/>
            </a:pPr>
            <a:endParaRPr lang="pl-PL" sz="2800" dirty="0" smtClean="0"/>
          </a:p>
        </p:txBody>
      </p:sp>
      <p:sp>
        <p:nvSpPr>
          <p:cNvPr id="20992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pl-PL"/>
          </a:p>
        </p:txBody>
      </p:sp>
      <p:pic>
        <p:nvPicPr>
          <p:cNvPr id="5125" name="Picture 4" descr="kuchnia 0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700808"/>
            <a:ext cx="3540502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1562100"/>
            <a:ext cx="4841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pl-PL" altLang="zh-CN" sz="1200">
                <a:effectLst/>
                <a:latin typeface="Arial" charset="0"/>
                <a:ea typeface="SimSun" pitchFamily="2" charset="-122"/>
              </a:rPr>
              <a:t>       </a:t>
            </a:r>
            <a:endParaRPr lang="pl-PL" altLang="zh-CN" sz="1800">
              <a:effectLst/>
              <a:latin typeface="Arial" charset="0"/>
            </a:endParaRPr>
          </a:p>
        </p:txBody>
      </p:sp>
      <p:pic>
        <p:nvPicPr>
          <p:cNvPr id="7" name="Obraz 6" descr="DSC_02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1700808"/>
            <a:ext cx="4032448" cy="26708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8" name="Rectangle 4"/>
          <p:cNvSpPr>
            <a:spLocks noChangeArrowheads="1"/>
          </p:cNvSpPr>
          <p:nvPr/>
        </p:nvSpPr>
        <p:spPr bwMode="auto">
          <a:xfrm>
            <a:off x="714348" y="357166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l-PL" sz="4000" b="1" dirty="0">
                <a:effectLst/>
              </a:rPr>
              <a:t>W szkole znajdują się </a:t>
            </a:r>
          </a:p>
          <a:p>
            <a:pPr algn="ctr">
              <a:defRPr/>
            </a:pPr>
            <a:r>
              <a:rPr lang="pl-PL" sz="4000" b="1" dirty="0">
                <a:effectLst/>
              </a:rPr>
              <a:t>3 pracownie komputerowe</a:t>
            </a:r>
          </a:p>
        </p:txBody>
      </p:sp>
      <p:sp>
        <p:nvSpPr>
          <p:cNvPr id="154629" name="Rectangle 5"/>
          <p:cNvSpPr>
            <a:spLocks noChangeArrowheads="1"/>
          </p:cNvSpPr>
          <p:nvPr/>
        </p:nvSpPr>
        <p:spPr bwMode="auto">
          <a:xfrm>
            <a:off x="1116013" y="5516563"/>
            <a:ext cx="6400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pl-PL" dirty="0">
                <a:effectLst/>
              </a:rPr>
              <a:t>W pracowniach tych odbywają się nie tylko zajęcia informatyczne, ale również zajęcia z przedmiotów spedycyjnych, biurowych i ekonomicznych</a:t>
            </a:r>
          </a:p>
        </p:txBody>
      </p:sp>
      <p:pic>
        <p:nvPicPr>
          <p:cNvPr id="43012" name="Picture 6" descr="P10101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643050"/>
            <a:ext cx="2667000" cy="2000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3013" name="Picture 7" descr="P101017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1500174"/>
            <a:ext cx="2743200" cy="205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3014" name="Picture 8" descr="01 0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675" y="3284538"/>
            <a:ext cx="2971800" cy="2228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2" name="Rectangle 4"/>
          <p:cNvSpPr>
            <a:spLocks noChangeArrowheads="1"/>
          </p:cNvSpPr>
          <p:nvPr/>
        </p:nvSpPr>
        <p:spPr bwMode="auto">
          <a:xfrm>
            <a:off x="685800" y="4572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l-PL" sz="4000" b="1" dirty="0">
                <a:effectLst/>
              </a:rPr>
              <a:t>Internet dla uczniów</a:t>
            </a:r>
          </a:p>
        </p:txBody>
      </p:sp>
      <p:sp>
        <p:nvSpPr>
          <p:cNvPr id="155653" name="Rectangle 5"/>
          <p:cNvSpPr>
            <a:spLocks noChangeArrowheads="1"/>
          </p:cNvSpPr>
          <p:nvPr/>
        </p:nvSpPr>
        <p:spPr bwMode="auto">
          <a:xfrm>
            <a:off x="4724400" y="1600200"/>
            <a:ext cx="419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pl-PL" dirty="0">
                <a:effectLst/>
              </a:rPr>
              <a:t>Do dyspozycji uczniów są również komputery z dostępem do I</a:t>
            </a:r>
            <a:r>
              <a:rPr lang="pl-PL" dirty="0" smtClean="0">
                <a:effectLst/>
              </a:rPr>
              <a:t>nternetu </a:t>
            </a:r>
            <a:endParaRPr lang="pl-PL" dirty="0">
              <a:effectLst/>
            </a:endParaRP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pl-PL" dirty="0">
                <a:effectLst/>
              </a:rPr>
              <a:t>w bibliotece szkolnej</a:t>
            </a:r>
          </a:p>
        </p:txBody>
      </p:sp>
      <p:pic>
        <p:nvPicPr>
          <p:cNvPr id="44036" name="Picture 6" descr="P10102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928802"/>
            <a:ext cx="4191000" cy="3143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5655" name="Rectangle 7"/>
          <p:cNvSpPr>
            <a:spLocks noChangeArrowheads="1"/>
          </p:cNvSpPr>
          <p:nvPr/>
        </p:nvSpPr>
        <p:spPr bwMode="auto">
          <a:xfrm>
            <a:off x="4114800" y="5334000"/>
            <a:ext cx="4191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pl-PL" dirty="0">
                <a:effectLst/>
              </a:rPr>
              <a:t>Na terenie szkoły dostępna jest bezprzewodowa sieć </a:t>
            </a:r>
            <a:r>
              <a:rPr lang="pl-PL" dirty="0" smtClean="0">
                <a:effectLst/>
              </a:rPr>
              <a:t>WI-FI (światłowód) </a:t>
            </a:r>
            <a:endParaRPr lang="pl-PL" dirty="0">
              <a:effectLst/>
            </a:endParaRPr>
          </a:p>
        </p:txBody>
      </p:sp>
      <p:pic>
        <p:nvPicPr>
          <p:cNvPr id="44038" name="Picture 8" descr="wif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3005148"/>
            <a:ext cx="2438400" cy="1854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endParaRPr lang="pl-PL" smtClean="0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71604" y="5000636"/>
            <a:ext cx="6400800" cy="1066800"/>
          </a:xfrm>
        </p:spPr>
        <p:txBody>
          <a:bodyPr/>
          <a:lstStyle/>
          <a:p>
            <a:pPr algn="ctr" eaLnBrk="1" hangingPunct="1">
              <a:defRPr/>
            </a:pPr>
            <a:r>
              <a:rPr lang="pl-PL" sz="2000" dirty="0" smtClean="0"/>
              <a:t>Przy szkole są liczne tereny zielone</a:t>
            </a:r>
          </a:p>
        </p:txBody>
      </p:sp>
      <p:pic>
        <p:nvPicPr>
          <p:cNvPr id="45065" name="Picture 9" descr="zielon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404813"/>
            <a:ext cx="3851275" cy="2889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5064" name="Picture 8" descr="terenyzielo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1857364"/>
            <a:ext cx="3852862" cy="2889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57620" y="500042"/>
            <a:ext cx="4324352" cy="533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l-PL" sz="4000" dirty="0" smtClean="0">
                <a:solidFill>
                  <a:schemeClr val="tx1"/>
                </a:solidFill>
              </a:rPr>
              <a:t>Zajęcia pozalekcyjne</a:t>
            </a:r>
          </a:p>
        </p:txBody>
      </p:sp>
      <p:sp>
        <p:nvSpPr>
          <p:cNvPr id="124934" name="Rectangle 6"/>
          <p:cNvSpPr>
            <a:spLocks noChangeArrowheads="1"/>
          </p:cNvSpPr>
          <p:nvPr/>
        </p:nvSpPr>
        <p:spPr bwMode="auto">
          <a:xfrm>
            <a:off x="481564" y="3501008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pl-PL" dirty="0">
                <a:effectLst/>
              </a:rPr>
              <a:t>Koło teatralne ,,</a:t>
            </a:r>
            <a:r>
              <a:rPr lang="pl-PL" dirty="0" err="1">
                <a:effectLst/>
              </a:rPr>
              <a:t>Bagałan</a:t>
            </a:r>
            <a:r>
              <a:rPr lang="pl-PL" dirty="0">
                <a:effectLst/>
              </a:rPr>
              <a:t>”</a:t>
            </a:r>
            <a:endParaRPr lang="pl-PL" b="1" dirty="0">
              <a:solidFill>
                <a:schemeClr val="tx2"/>
              </a:solidFill>
              <a:effectLst/>
            </a:endParaRPr>
          </a:p>
        </p:txBody>
      </p:sp>
      <p:sp>
        <p:nvSpPr>
          <p:cNvPr id="124935" name="Rectangle 7"/>
          <p:cNvSpPr>
            <a:spLocks noChangeArrowheads="1"/>
          </p:cNvSpPr>
          <p:nvPr/>
        </p:nvSpPr>
        <p:spPr bwMode="auto">
          <a:xfrm>
            <a:off x="5143504" y="5715016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pl-PL" dirty="0">
                <a:effectLst/>
              </a:rPr>
              <a:t>Kółko wokalne</a:t>
            </a:r>
            <a:endParaRPr lang="pl-PL" b="1" dirty="0">
              <a:solidFill>
                <a:schemeClr val="tx2"/>
              </a:solidFill>
              <a:effectLst/>
            </a:endParaRPr>
          </a:p>
        </p:txBody>
      </p:sp>
      <p:pic>
        <p:nvPicPr>
          <p:cNvPr id="49157" name="Picture 9" descr="PA1300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489" y="984152"/>
            <a:ext cx="3124200" cy="2343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4939" name="Rectangle 11"/>
          <p:cNvSpPr>
            <a:spLocks noChangeArrowheads="1"/>
          </p:cNvSpPr>
          <p:nvPr/>
        </p:nvSpPr>
        <p:spPr bwMode="auto">
          <a:xfrm>
            <a:off x="381000" y="47244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pl-PL" sz="54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9" name="Picture 6" descr="P101004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2288" y="1955648"/>
            <a:ext cx="3189776" cy="23923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4355976" y="4310642"/>
            <a:ext cx="396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l-PL" dirty="0">
                <a:effectLst/>
              </a:rPr>
              <a:t>Zajęcia sportowe w ramach SKS</a:t>
            </a:r>
          </a:p>
        </p:txBody>
      </p:sp>
      <p:sp>
        <p:nvSpPr>
          <p:cNvPr id="2" name="Prostokąt 1"/>
          <p:cNvSpPr/>
          <p:nvPr/>
        </p:nvSpPr>
        <p:spPr>
          <a:xfrm>
            <a:off x="5508104" y="5445224"/>
            <a:ext cx="2088232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43438" y="571480"/>
            <a:ext cx="3948114" cy="9144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pl-PL" sz="4000" dirty="0" smtClean="0">
                <a:solidFill>
                  <a:schemeClr val="tx1"/>
                </a:solidFill>
              </a:rPr>
              <a:t>Młodzieżowa </a:t>
            </a:r>
            <a:br>
              <a:rPr lang="pl-PL" sz="4000" dirty="0" smtClean="0">
                <a:solidFill>
                  <a:schemeClr val="tx1"/>
                </a:solidFill>
              </a:rPr>
            </a:br>
            <a:r>
              <a:rPr lang="pl-PL" sz="4000" dirty="0" smtClean="0">
                <a:solidFill>
                  <a:schemeClr val="tx1"/>
                </a:solidFill>
              </a:rPr>
              <a:t>Drużyna Strażacka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pl-PL" dirty="0" smtClean="0"/>
          </a:p>
        </p:txBody>
      </p:sp>
      <p:pic>
        <p:nvPicPr>
          <p:cNvPr id="50181" name="Picture 5" descr="osp 0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573016"/>
            <a:ext cx="3810000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C:\Users\Admin\Desktop\IMG_20161125_132348741_HD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484784"/>
            <a:ext cx="4743032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5984" y="428604"/>
            <a:ext cx="5643602" cy="857248"/>
          </a:xfrm>
        </p:spPr>
        <p:txBody>
          <a:bodyPr/>
          <a:lstStyle/>
          <a:p>
            <a:pPr eaLnBrk="1" hangingPunct="1">
              <a:defRPr/>
            </a:pPr>
            <a:r>
              <a:rPr lang="pl-PL" sz="4000" dirty="0" smtClean="0">
                <a:solidFill>
                  <a:schemeClr val="tx1"/>
                </a:solidFill>
              </a:rPr>
              <a:t>Współpraca zagraniczna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71604" y="1643050"/>
            <a:ext cx="6400800" cy="500066"/>
          </a:xfrm>
        </p:spPr>
        <p:txBody>
          <a:bodyPr/>
          <a:lstStyle/>
          <a:p>
            <a:pPr eaLnBrk="1" hangingPunct="1">
              <a:defRPr/>
            </a:pPr>
            <a:r>
              <a:rPr lang="pl-PL" sz="2000" dirty="0" smtClean="0"/>
              <a:t>Szkoła posiada umowy partnerskie ze szkołami: </a:t>
            </a:r>
          </a:p>
          <a:p>
            <a:pPr eaLnBrk="1" hangingPunct="1">
              <a:defRPr/>
            </a:pPr>
            <a:endParaRPr lang="pl-PL" sz="2000" dirty="0" smtClean="0"/>
          </a:p>
          <a:p>
            <a:pPr eaLnBrk="1" hangingPunct="1">
              <a:defRPr/>
            </a:pPr>
            <a:endParaRPr lang="pl-PL" sz="2000" dirty="0" smtClean="0"/>
          </a:p>
        </p:txBody>
      </p:sp>
      <p:pic>
        <p:nvPicPr>
          <p:cNvPr id="53252" name="Picture 4" descr="flaga%20niemc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286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893" name="Rectangle 5"/>
          <p:cNvSpPr>
            <a:spLocks noChangeArrowheads="1"/>
          </p:cNvSpPr>
          <p:nvPr/>
        </p:nvSpPr>
        <p:spPr bwMode="auto">
          <a:xfrm>
            <a:off x="1752600" y="3733800"/>
            <a:ext cx="6400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pl-PL" dirty="0" err="1" smtClean="0">
                <a:effectLst/>
              </a:rPr>
              <a:t>Střední</a:t>
            </a:r>
            <a:r>
              <a:rPr lang="pl-PL" dirty="0" smtClean="0">
                <a:effectLst/>
              </a:rPr>
              <a:t> </a:t>
            </a:r>
            <a:r>
              <a:rPr lang="pl-PL" dirty="0" err="1" smtClean="0">
                <a:effectLst/>
              </a:rPr>
              <a:t>Odborné</a:t>
            </a:r>
            <a:r>
              <a:rPr lang="pl-PL" dirty="0" smtClean="0">
                <a:effectLst/>
              </a:rPr>
              <a:t> </a:t>
            </a:r>
            <a:r>
              <a:rPr lang="pl-PL" dirty="0" err="1" smtClean="0">
                <a:effectLst/>
              </a:rPr>
              <a:t>Učiliště</a:t>
            </a:r>
            <a:r>
              <a:rPr lang="pl-PL" dirty="0" smtClean="0">
                <a:effectLst/>
              </a:rPr>
              <a:t> </a:t>
            </a:r>
            <a:r>
              <a:rPr lang="pl-PL" dirty="0" err="1" smtClean="0">
                <a:effectLst/>
              </a:rPr>
              <a:t>rybářské</a:t>
            </a:r>
            <a:r>
              <a:rPr lang="pl-PL" dirty="0" smtClean="0">
                <a:effectLst/>
              </a:rPr>
              <a:t> a </a:t>
            </a:r>
            <a:r>
              <a:rPr lang="pl-PL" dirty="0" err="1" smtClean="0">
                <a:effectLst/>
              </a:rPr>
              <a:t>Učiliště</a:t>
            </a:r>
            <a:r>
              <a:rPr lang="pl-PL" dirty="0" smtClean="0">
                <a:effectLst/>
              </a:rPr>
              <a:t> v </a:t>
            </a:r>
            <a:r>
              <a:rPr lang="pl-PL" dirty="0" err="1" smtClean="0">
                <a:effectLst/>
              </a:rPr>
              <a:t>Třeboni</a:t>
            </a:r>
            <a:r>
              <a:rPr lang="pl-PL" dirty="0" smtClean="0">
                <a:effectLst/>
              </a:rPr>
              <a:t> (Czechy). </a:t>
            </a:r>
            <a:endParaRPr lang="pl-PL" dirty="0">
              <a:effectLst/>
            </a:endParaRPr>
          </a:p>
        </p:txBody>
      </p:sp>
      <p:sp>
        <p:nvSpPr>
          <p:cNvPr id="165894" name="Rectangle 6"/>
          <p:cNvSpPr>
            <a:spLocks noChangeArrowheads="1"/>
          </p:cNvSpPr>
          <p:nvPr/>
        </p:nvSpPr>
        <p:spPr bwMode="auto">
          <a:xfrm>
            <a:off x="1828800" y="2667000"/>
            <a:ext cx="640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pl-PL" dirty="0" err="1">
                <a:effectLst/>
              </a:rPr>
              <a:t>Berufsbildende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Schulen</a:t>
            </a:r>
            <a:r>
              <a:rPr lang="pl-PL" dirty="0">
                <a:effectLst/>
              </a:rPr>
              <a:t> w </a:t>
            </a:r>
            <a:r>
              <a:rPr lang="pl-PL" dirty="0" err="1">
                <a:effectLst/>
              </a:rPr>
              <a:t>Walsrode</a:t>
            </a:r>
            <a:endParaRPr lang="pl-PL" dirty="0">
              <a:effectLst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pl-PL" dirty="0">
                <a:effectLst/>
              </a:rPr>
              <a:t> (Niemcy)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pl-PL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3255" name="Picture 7" descr="czech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505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47664" y="5085184"/>
            <a:ext cx="640080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pl-PL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341035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Rekrutacja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35608" y="980728"/>
            <a:ext cx="7498080" cy="5544616"/>
          </a:xfrm>
        </p:spPr>
        <p:txBody>
          <a:bodyPr>
            <a:normAutofit fontScale="47500" lnSpcReduction="20000"/>
          </a:bodyPr>
          <a:lstStyle/>
          <a:p>
            <a:pPr marL="609600" indent="-609600">
              <a:lnSpc>
                <a:spcPct val="90000"/>
              </a:lnSpc>
              <a:buNone/>
            </a:pPr>
            <a:r>
              <a:rPr lang="pl-PL" dirty="0" smtClean="0"/>
              <a:t>Podczas rekrutacji będą brane pod uwagę punkty za egzamin ósmoklasisty oraz za świadectwo ukończenia szkoły podstawowej </a:t>
            </a:r>
          </a:p>
          <a:p>
            <a:pPr marL="609600" indent="-609600">
              <a:lnSpc>
                <a:spcPct val="90000"/>
              </a:lnSpc>
              <a:buNone/>
            </a:pPr>
            <a:endParaRPr lang="pl-PL" dirty="0" smtClean="0"/>
          </a:p>
          <a:p>
            <a:pPr marL="609600" indent="-609600">
              <a:lnSpc>
                <a:spcPct val="90000"/>
              </a:lnSpc>
              <a:buNone/>
            </a:pPr>
            <a:r>
              <a:rPr lang="pl-PL" dirty="0" smtClean="0"/>
              <a:t>         We wszystkich typach szkół punktowane będą oceny z następujących przedmiotów:</a:t>
            </a:r>
          </a:p>
          <a:p>
            <a:pPr marL="609600" indent="-609600">
              <a:lnSpc>
                <a:spcPct val="90000"/>
              </a:lnSpc>
              <a:buNone/>
            </a:pPr>
            <a:endParaRPr lang="pl-PL" dirty="0" smtClean="0">
              <a:solidFill>
                <a:srgbClr val="CC0000"/>
              </a:solidFill>
            </a:endParaRPr>
          </a:p>
          <a:p>
            <a:pPr marL="609600" indent="-609600">
              <a:lnSpc>
                <a:spcPct val="90000"/>
              </a:lnSpc>
              <a:buNone/>
            </a:pPr>
            <a:endParaRPr lang="pl-PL" dirty="0">
              <a:solidFill>
                <a:srgbClr val="CC0000"/>
              </a:solidFill>
            </a:endParaRPr>
          </a:p>
          <a:p>
            <a:pPr marL="609600" indent="-609600">
              <a:lnSpc>
                <a:spcPct val="90000"/>
              </a:lnSpc>
              <a:buNone/>
            </a:pPr>
            <a:endParaRPr lang="pl-PL" dirty="0" smtClean="0">
              <a:solidFill>
                <a:srgbClr val="CC0000"/>
              </a:solidFill>
            </a:endParaRPr>
          </a:p>
          <a:p>
            <a:pPr marL="609600" indent="-609600">
              <a:lnSpc>
                <a:spcPct val="90000"/>
              </a:lnSpc>
              <a:buNone/>
            </a:pPr>
            <a:endParaRPr lang="pl-PL" dirty="0">
              <a:solidFill>
                <a:srgbClr val="CC0000"/>
              </a:solidFill>
            </a:endParaRPr>
          </a:p>
          <a:p>
            <a:pPr marL="609600" indent="-609600">
              <a:lnSpc>
                <a:spcPct val="90000"/>
              </a:lnSpc>
              <a:buNone/>
            </a:pPr>
            <a:endParaRPr lang="pl-PL" dirty="0" smtClean="0">
              <a:solidFill>
                <a:srgbClr val="CC0000"/>
              </a:solidFill>
            </a:endParaRPr>
          </a:p>
          <a:p>
            <a:pPr marL="609600" indent="-609600">
              <a:lnSpc>
                <a:spcPct val="90000"/>
              </a:lnSpc>
              <a:buNone/>
            </a:pPr>
            <a:endParaRPr lang="pl-PL" dirty="0">
              <a:solidFill>
                <a:srgbClr val="CC0000"/>
              </a:solidFill>
            </a:endParaRPr>
          </a:p>
          <a:p>
            <a:pPr marL="609600" indent="-609600">
              <a:lnSpc>
                <a:spcPct val="90000"/>
              </a:lnSpc>
              <a:buNone/>
            </a:pPr>
            <a:endParaRPr lang="pl-PL" dirty="0" smtClean="0">
              <a:solidFill>
                <a:srgbClr val="CC0000"/>
              </a:solidFill>
            </a:endParaRPr>
          </a:p>
          <a:p>
            <a:pPr marL="609600" indent="-609600">
              <a:lnSpc>
                <a:spcPct val="90000"/>
              </a:lnSpc>
              <a:buNone/>
            </a:pPr>
            <a:endParaRPr lang="pl-PL" dirty="0">
              <a:solidFill>
                <a:srgbClr val="CC0000"/>
              </a:solidFill>
            </a:endParaRPr>
          </a:p>
          <a:p>
            <a:pPr marL="609600" indent="-609600">
              <a:lnSpc>
                <a:spcPct val="90000"/>
              </a:lnSpc>
              <a:buNone/>
            </a:pPr>
            <a:endParaRPr lang="pl-PL" dirty="0" smtClean="0">
              <a:solidFill>
                <a:srgbClr val="CC0000"/>
              </a:solidFill>
            </a:endParaRPr>
          </a:p>
          <a:p>
            <a:pPr marL="609600" indent="-609600">
              <a:lnSpc>
                <a:spcPct val="90000"/>
              </a:lnSpc>
              <a:buNone/>
            </a:pPr>
            <a:endParaRPr lang="pl-PL" dirty="0" smtClean="0">
              <a:solidFill>
                <a:srgbClr val="CC0000"/>
              </a:solidFill>
            </a:endParaRPr>
          </a:p>
          <a:p>
            <a:pPr marL="609600" indent="-609600">
              <a:lnSpc>
                <a:spcPct val="90000"/>
              </a:lnSpc>
              <a:buNone/>
            </a:pPr>
            <a:r>
              <a:rPr lang="pl-PL" dirty="0" smtClean="0"/>
              <a:t>         </a:t>
            </a:r>
          </a:p>
          <a:p>
            <a:pPr marL="609600" indent="-609600">
              <a:lnSpc>
                <a:spcPct val="90000"/>
              </a:lnSpc>
              <a:buNone/>
            </a:pPr>
            <a:endParaRPr lang="pl-PL" dirty="0"/>
          </a:p>
          <a:p>
            <a:pPr marL="609600" indent="-609600">
              <a:lnSpc>
                <a:spcPct val="90000"/>
              </a:lnSpc>
              <a:buNone/>
            </a:pPr>
            <a:endParaRPr lang="pl-PL" dirty="0" smtClean="0"/>
          </a:p>
          <a:p>
            <a:pPr marL="609600" indent="-609600">
              <a:lnSpc>
                <a:spcPct val="90000"/>
              </a:lnSpc>
              <a:buNone/>
            </a:pPr>
            <a:endParaRPr lang="pl-PL" dirty="0"/>
          </a:p>
          <a:p>
            <a:pPr marL="609600" indent="-609600">
              <a:lnSpc>
                <a:spcPct val="90000"/>
              </a:lnSpc>
              <a:buNone/>
            </a:pPr>
            <a:endParaRPr lang="pl-PL" dirty="0" smtClean="0"/>
          </a:p>
          <a:p>
            <a:pPr marL="609600" indent="-609600">
              <a:lnSpc>
                <a:spcPct val="90000"/>
              </a:lnSpc>
              <a:buNone/>
            </a:pPr>
            <a:endParaRPr lang="pl-PL" dirty="0" smtClean="0"/>
          </a:p>
          <a:p>
            <a:pPr marL="609600" indent="-609600">
              <a:lnSpc>
                <a:spcPct val="90000"/>
              </a:lnSpc>
              <a:buNone/>
            </a:pPr>
            <a:endParaRPr lang="pl-PL" dirty="0"/>
          </a:p>
          <a:p>
            <a:pPr marL="609600" indent="-609600">
              <a:lnSpc>
                <a:spcPct val="90000"/>
              </a:lnSpc>
              <a:buNone/>
            </a:pPr>
            <a:r>
              <a:rPr lang="pl-PL" dirty="0" smtClean="0"/>
              <a:t>Ponadto można zdobyć dodatkowe punkty za osiągnięcia wymienione na świadectwie np.: osiągnięcia sportowe, udział w konkursach i olimpiadach, inne formy aktywności</a:t>
            </a:r>
            <a:r>
              <a:rPr lang="pl-PL" sz="4000" dirty="0" smtClean="0"/>
              <a:t> </a:t>
            </a:r>
          </a:p>
          <a:p>
            <a:endParaRPr lang="pl-PL" dirty="0"/>
          </a:p>
        </p:txBody>
      </p:sp>
      <p:pic>
        <p:nvPicPr>
          <p:cNvPr id="1026" name="Picture 2" descr="Obrazek posiada pusty atrybut alt; plik o nazwie image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9" y="2564905"/>
            <a:ext cx="4896544" cy="285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35608" y="332656"/>
            <a:ext cx="7498080" cy="6192688"/>
          </a:xfrm>
        </p:spPr>
        <p:txBody>
          <a:bodyPr>
            <a:normAutofit fontScale="25000" lnSpcReduction="20000"/>
          </a:bodyPr>
          <a:lstStyle/>
          <a:p>
            <a:pPr marL="82296" indent="0" algn="ctr">
              <a:buNone/>
            </a:pPr>
            <a:r>
              <a:rPr lang="pl-PL" sz="4800" b="1" dirty="0"/>
              <a:t>HARMONOGRAM REKRUTACJI DO SZKÓŁ </a:t>
            </a:r>
            <a:r>
              <a:rPr lang="pl-PL" sz="4800" b="1" dirty="0" smtClean="0"/>
              <a:t>PONADPODSTAWOWYCH </a:t>
            </a:r>
            <a:r>
              <a:rPr lang="pl-PL" sz="4800" b="1" dirty="0"/>
              <a:t>W POWIECIE BYTOWSKIM </a:t>
            </a:r>
            <a:r>
              <a:rPr lang="pl-PL" sz="4800" b="1" dirty="0" smtClean="0"/>
              <a:t>NA </a:t>
            </a:r>
            <a:r>
              <a:rPr lang="pl-PL" sz="4800" b="1" dirty="0"/>
              <a:t>ROK SZKOLNY 2021/2022</a:t>
            </a:r>
            <a:endParaRPr lang="pl-PL" sz="4800" dirty="0"/>
          </a:p>
          <a:p>
            <a:pPr marL="82296" indent="0">
              <a:buNone/>
            </a:pPr>
            <a:r>
              <a:rPr lang="pl-PL" sz="5600" dirty="0"/>
              <a:t> </a:t>
            </a:r>
          </a:p>
          <a:p>
            <a:pPr marL="82296" lvl="0" indent="0">
              <a:buNone/>
            </a:pPr>
            <a:r>
              <a:rPr lang="pl-PL" sz="4800" b="1" dirty="0"/>
              <a:t> Do 21 czerwca 2021 r. (poniedziałek) - </a:t>
            </a:r>
            <a:r>
              <a:rPr lang="pl-PL" sz="4800" dirty="0"/>
              <a:t>przyjmowanie dokumentów przez sekretariaty szkół ponadpodstawowych wskazanych w pozycji pierwszej na podaniu (podanie </a:t>
            </a:r>
            <a:br>
              <a:rPr lang="pl-PL" sz="4800" dirty="0"/>
            </a:br>
            <a:r>
              <a:rPr lang="pl-PL" sz="4800" dirty="0"/>
              <a:t>o przyjęcie do szkoły wraz ze świadectwem ukończenia szkoły podstawowej). Dokumenty można złożyć zarówno w tradycyjnej formie papierowej, jak również zeskanowane i podpisane przesłać na skrzynkę e-mail danej szkoły. Podanie nie musi zostać opatrzone pieczęcią szkoły, do której uczęszcza obecnie uczeń. Wystarczy jedynie wpisanie nazwy danej szkoły podstawowej. </a:t>
            </a:r>
          </a:p>
          <a:p>
            <a:pPr marL="82296" indent="0">
              <a:buNone/>
            </a:pPr>
            <a:r>
              <a:rPr lang="pl-PL" sz="4800" dirty="0"/>
              <a:t> </a:t>
            </a:r>
          </a:p>
          <a:p>
            <a:pPr marL="82296" lvl="0" indent="0">
              <a:buNone/>
            </a:pPr>
            <a:r>
              <a:rPr lang="pl-PL" sz="4800" b="1" dirty="0"/>
              <a:t> Od 25 czerwca (piątek) do 14 lipca 2021 r. (środa) do godz. 15.00 </a:t>
            </a:r>
            <a:r>
              <a:rPr lang="pl-PL" sz="4800" dirty="0"/>
              <a:t>– przyjmowanie kopii lub oryginałów świadectw i zaświadczeń o wynikach egzaminu ósmoklasisty </a:t>
            </a:r>
            <a:r>
              <a:rPr lang="pl-PL" sz="4800" b="1" u="sng" dirty="0"/>
              <a:t>(wskazane jest dostarczanie oryginałów dokumentów)</a:t>
            </a:r>
            <a:r>
              <a:rPr lang="pl-PL" sz="4800" dirty="0"/>
              <a:t> w sekretariatach szkół wskazanych w pierwszym wyborze (kopie poświadczone za zgodność z oryginałem przez dyrektora szkoły podstawowej).</a:t>
            </a:r>
          </a:p>
          <a:p>
            <a:pPr marL="82296" indent="0">
              <a:buNone/>
            </a:pPr>
            <a:r>
              <a:rPr lang="pl-PL" sz="4800" dirty="0"/>
              <a:t> </a:t>
            </a:r>
            <a:endParaRPr lang="pl-PL" sz="4800" dirty="0" smtClean="0"/>
          </a:p>
          <a:p>
            <a:pPr marL="82296" indent="0">
              <a:buNone/>
            </a:pPr>
            <a:r>
              <a:rPr lang="pl-PL" sz="4800" b="1" dirty="0" smtClean="0"/>
              <a:t>22 </a:t>
            </a:r>
            <a:r>
              <a:rPr lang="pl-PL" sz="4800" b="1" dirty="0"/>
              <a:t>lipca 2021 r. (czwartek) o godz. 10.00</a:t>
            </a:r>
            <a:r>
              <a:rPr lang="pl-PL" sz="4800" dirty="0"/>
              <a:t> – ogłoszenie na stronach internetowych szkół  </a:t>
            </a:r>
            <a:br>
              <a:rPr lang="pl-PL" sz="4800" dirty="0"/>
            </a:br>
            <a:r>
              <a:rPr lang="pl-PL" sz="4800" dirty="0"/>
              <a:t>     list kandydatów zakwalifikowanych i niezakwalifikowanych do szkół</a:t>
            </a:r>
            <a:r>
              <a:rPr lang="pl-PL" sz="4800" dirty="0" smtClean="0"/>
              <a:t>.</a:t>
            </a:r>
          </a:p>
          <a:p>
            <a:pPr marL="82296" indent="0">
              <a:buNone/>
            </a:pPr>
            <a:r>
              <a:rPr lang="pl-PL" sz="4800" dirty="0"/>
              <a:t> </a:t>
            </a:r>
            <a:endParaRPr lang="pl-PL" sz="4800" dirty="0" smtClean="0"/>
          </a:p>
          <a:p>
            <a:pPr marL="82296" indent="0">
              <a:buNone/>
            </a:pPr>
            <a:r>
              <a:rPr lang="pl-PL" sz="4800" b="1" dirty="0" smtClean="0"/>
              <a:t>Od </a:t>
            </a:r>
            <a:r>
              <a:rPr lang="pl-PL" sz="4800" b="1" dirty="0"/>
              <a:t>23 lipca (piątek) do 30 lipca 2021 r. (piątek) - </a:t>
            </a:r>
            <a:r>
              <a:rPr lang="pl-PL" sz="4800" dirty="0"/>
              <a:t>przyjmowanie </a:t>
            </a:r>
            <a:r>
              <a:rPr lang="pl-PL" sz="4800" dirty="0" smtClean="0"/>
              <a:t> </a:t>
            </a:r>
            <a:r>
              <a:rPr lang="pl-PL" sz="4800" dirty="0"/>
              <a:t>w sekretariacie szkoły ponadpodstawowej, do której zakwalifikował się uczeń,   </a:t>
            </a:r>
            <a:r>
              <a:rPr lang="pl-PL" sz="4800" dirty="0" smtClean="0"/>
              <a:t>potwierdzeń  </a:t>
            </a:r>
            <a:r>
              <a:rPr lang="pl-PL" sz="4800" dirty="0"/>
              <a:t>woli podjęcia nauki w postaci oryginałów: świadectwa ukończenia </a:t>
            </a:r>
            <a:r>
              <a:rPr lang="pl-PL" sz="4800" dirty="0" err="1" smtClean="0"/>
              <a:t>szkołypodstawowej</a:t>
            </a:r>
            <a:r>
              <a:rPr lang="pl-PL" sz="4800" dirty="0" smtClean="0"/>
              <a:t> </a:t>
            </a:r>
            <a:r>
              <a:rPr lang="pl-PL" sz="4800" dirty="0"/>
              <a:t>i zaświadczenia o wynikach egzaminu ósmoklasisty.</a:t>
            </a:r>
          </a:p>
          <a:p>
            <a:pPr marL="82296" indent="0">
              <a:buNone/>
            </a:pPr>
            <a:r>
              <a:rPr lang="pl-PL" sz="4800" dirty="0"/>
              <a:t> </a:t>
            </a:r>
            <a:endParaRPr lang="pl-PL" sz="4800" dirty="0"/>
          </a:p>
          <a:p>
            <a:pPr marL="82296" indent="0">
              <a:buNone/>
            </a:pPr>
            <a:r>
              <a:rPr lang="pl-PL" sz="4800" b="1" dirty="0" smtClean="0"/>
              <a:t>2 </a:t>
            </a:r>
            <a:r>
              <a:rPr lang="pl-PL" sz="4800" b="1" dirty="0"/>
              <a:t>sierpnia 2021 r. (poniedziałek) o godz. 10.00</a:t>
            </a:r>
            <a:r>
              <a:rPr lang="pl-PL" sz="4800" dirty="0"/>
              <a:t> - ogłoszenie na stronach internetowych    </a:t>
            </a:r>
            <a:br>
              <a:rPr lang="pl-PL" sz="4800" dirty="0"/>
            </a:br>
            <a:r>
              <a:rPr lang="pl-PL" sz="4800" dirty="0"/>
              <a:t>    szkół list  kandydatów przyjętych i nieprzyjętych do </a:t>
            </a:r>
            <a:r>
              <a:rPr lang="pl-PL" sz="4800" dirty="0" smtClean="0"/>
              <a:t>szkół</a:t>
            </a:r>
          </a:p>
          <a:p>
            <a:pPr marL="82296" indent="0">
              <a:buNone/>
            </a:pPr>
            <a:r>
              <a:rPr lang="pl-PL" sz="4800" b="1" dirty="0" smtClean="0"/>
              <a:t>2 </a:t>
            </a:r>
            <a:r>
              <a:rPr lang="pl-PL" sz="4800" b="1" dirty="0"/>
              <a:t>sierpnia 2021 r. (poniedziałek) - </a:t>
            </a:r>
            <a:r>
              <a:rPr lang="pl-PL" sz="4800" dirty="0"/>
              <a:t>publikacja na stronach internetowych  </a:t>
            </a:r>
            <a:br>
              <a:rPr lang="pl-PL" sz="4800" dirty="0"/>
            </a:br>
            <a:r>
              <a:rPr lang="pl-PL" sz="4800" dirty="0"/>
              <a:t>    szkół informacji o liczbie wolnych miejsc w poszczególnych oddziałach szkolnych.</a:t>
            </a:r>
          </a:p>
          <a:p>
            <a:pPr marL="82296" indent="0">
              <a:buNone/>
            </a:pPr>
            <a:endParaRPr lang="pl-PL" sz="4800" dirty="0"/>
          </a:p>
          <a:p>
            <a:pPr marL="82296" indent="0">
              <a:buNone/>
            </a:pPr>
            <a:r>
              <a:rPr lang="pl-PL" sz="4800" b="1" dirty="0" smtClean="0"/>
              <a:t>Od </a:t>
            </a:r>
            <a:r>
              <a:rPr lang="pl-PL" sz="4800" b="1" dirty="0"/>
              <a:t>3 do 5 sierpnia 2021r.   </a:t>
            </a:r>
            <a:r>
              <a:rPr lang="pl-PL" sz="4800" dirty="0"/>
              <a:t>przyjmowanie przez szkoły, które dysponują wolnymi </a:t>
            </a:r>
            <a:br>
              <a:rPr lang="pl-PL" sz="4800" dirty="0"/>
            </a:br>
            <a:r>
              <a:rPr lang="pl-PL" sz="4800" dirty="0"/>
              <a:t>     miejscami dokumentów  uczniów nieprzyjętych w dniu 2 sierpnia 2021r.</a:t>
            </a:r>
          </a:p>
          <a:p>
            <a:pPr marL="82296" indent="0">
              <a:buNone/>
            </a:pPr>
            <a:r>
              <a:rPr lang="pl-PL" sz="4800" b="1" dirty="0" smtClean="0"/>
              <a:t>9 </a:t>
            </a:r>
            <a:r>
              <a:rPr lang="pl-PL" sz="4800" b="1" dirty="0"/>
              <a:t>sierpnia 2021 r.(poniedziałek) o godz. 12.00-</a:t>
            </a:r>
            <a:r>
              <a:rPr lang="pl-PL" sz="4800" dirty="0"/>
              <a:t> ogłoszenie na stronach internetowych    </a:t>
            </a:r>
            <a:br>
              <a:rPr lang="pl-PL" sz="4800" dirty="0"/>
            </a:br>
            <a:r>
              <a:rPr lang="pl-PL" sz="4800" dirty="0"/>
              <a:t>    szkół list  kandydatów przyjętych i nieprzyjętych do szkół.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9363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304800"/>
            <a:ext cx="7498080" cy="1143000"/>
          </a:xfrm>
        </p:spPr>
        <p:txBody>
          <a:bodyPr/>
          <a:lstStyle/>
          <a:p>
            <a:pPr eaLnBrk="1" hangingPunct="1">
              <a:defRPr/>
            </a:pPr>
            <a:r>
              <a:rPr lang="pl-PL" sz="2400" dirty="0" smtClean="0"/>
              <a:t>Informacje o naborze do szkół można uzyskać:</a:t>
            </a:r>
            <a:r>
              <a:rPr lang="pl-PL" sz="2600" dirty="0" smtClean="0"/>
              <a:t/>
            </a:r>
            <a:br>
              <a:rPr lang="pl-PL" sz="2600" dirty="0" smtClean="0"/>
            </a:br>
            <a:endParaRPr lang="pl-PL" sz="2600" dirty="0" smtClean="0"/>
          </a:p>
        </p:txBody>
      </p:sp>
      <p:sp>
        <p:nvSpPr>
          <p:cNvPr id="2549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pl-PL" sz="2000" dirty="0" smtClean="0"/>
              <a:t>- </a:t>
            </a:r>
            <a:r>
              <a:rPr lang="pl-PL" sz="1800" dirty="0" smtClean="0"/>
              <a:t>w sekretariacie szkoły osobiście lub pod numerem telefonu </a:t>
            </a:r>
            <a:r>
              <a:rPr lang="pl-PL" sz="1800" b="1" dirty="0" smtClean="0"/>
              <a:t>059 857 24-09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pl-PL" sz="2000" dirty="0" smtClean="0"/>
              <a:t>- </a:t>
            </a:r>
            <a:r>
              <a:rPr lang="pl-PL" sz="2000" dirty="0"/>
              <a:t>e</a:t>
            </a:r>
            <a:r>
              <a:rPr lang="pl-PL" sz="2000" dirty="0" smtClean="0"/>
              <a:t>-mailem: </a:t>
            </a:r>
            <a:r>
              <a:rPr lang="pl-PL" sz="2000" dirty="0" smtClean="0">
                <a:hlinkClick r:id="rId3"/>
              </a:rPr>
              <a:t>zsp@lodzierz.pl</a:t>
            </a:r>
            <a:endParaRPr lang="pl-PL" sz="2000" dirty="0" smtClean="0"/>
          </a:p>
          <a:p>
            <a:pPr eaLnBrk="1" hangingPunct="1">
              <a:buFontTx/>
              <a:buNone/>
              <a:defRPr/>
            </a:pPr>
            <a:r>
              <a:rPr lang="pl-PL" sz="2000" dirty="0" smtClean="0"/>
              <a:t>na szkolnej witrynie internetowej </a:t>
            </a:r>
            <a:r>
              <a:rPr lang="pl-PL" sz="2000" dirty="0" err="1" smtClean="0">
                <a:hlinkClick r:id="rId4"/>
              </a:rPr>
              <a:t>www.lodzierz.pl</a:t>
            </a:r>
            <a:endParaRPr lang="pl-PL" sz="20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pl-PL" sz="1000" dirty="0" smtClean="0"/>
          </a:p>
        </p:txBody>
      </p:sp>
      <p:pic>
        <p:nvPicPr>
          <p:cNvPr id="54279" name="Picture 7" descr="rower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4673" y="3068960"/>
            <a:ext cx="4679950" cy="35115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9843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endParaRPr lang="pl-PL" sz="4000" smtClean="0"/>
          </a:p>
        </p:txBody>
      </p:sp>
      <p:sp>
        <p:nvSpPr>
          <p:cNvPr id="211971" name="Rectangle 3"/>
          <p:cNvSpPr>
            <a:spLocks noGrp="1" noChangeArrowheads="1"/>
          </p:cNvSpPr>
          <p:nvPr>
            <p:ph idx="1"/>
          </p:nvPr>
        </p:nvSpPr>
        <p:spPr>
          <a:xfrm>
            <a:off x="3419475" y="692150"/>
            <a:ext cx="5278438" cy="51847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pl-PL" altLang="zh-CN" sz="1800" b="1" dirty="0" smtClean="0"/>
              <a:t>      Możliwości zatrudnienia:</a:t>
            </a:r>
            <a:endParaRPr lang="pl-PL" altLang="zh-CN" sz="1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pl-PL" altLang="zh-CN" sz="1800" dirty="0" smtClean="0"/>
              <a:t>zakłady żywieniowe typu otwartego, np. restauracje, bary, kawiarnie,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l-PL" altLang="zh-CN" sz="1800" dirty="0" smtClean="0"/>
              <a:t>zakłady typu zamkniętego, np. stołówki szkolne, szpitale, domy opieki, sanatoria,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l-PL" altLang="zh-CN" sz="1800" dirty="0" smtClean="0"/>
              <a:t>powadzenie własnej działalności gospodarczej w zakresie żywienia.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pl-PL" altLang="zh-CN" sz="1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pl-PL" altLang="zh-CN" sz="1800" dirty="0" smtClean="0"/>
              <a:t>      Kształcenie praktyczne odbywają się w nowocześnie wyposażonych pracowniach gastronomicznych i pracowni dekorowania i nakrywania do stołu na terenie szkoły.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pl-PL" altLang="zh-CN" sz="1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pl-PL" altLang="zh-CN" sz="1800" dirty="0" smtClean="0"/>
              <a:t>      Praktyki wakacyjne – w zakładach gastronomicznych w kraju i za granicą.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pl-PL" altLang="zh-CN" sz="1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pl-PL" altLang="zh-CN" sz="1800" dirty="0" smtClean="0"/>
              <a:t>      Dyplom potwierdzający kwalifikacje zawodowe w zawodzie technik żywienia i usług gastronomicznych jest honorowany przez kraje Unii Europejskiej.</a:t>
            </a:r>
          </a:p>
          <a:p>
            <a:pPr eaLnBrk="1" hangingPunct="1">
              <a:lnSpc>
                <a:spcPct val="80000"/>
              </a:lnSpc>
              <a:defRPr/>
            </a:pPr>
            <a:endParaRPr lang="pl-PL" sz="2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pl-PL" sz="2800" dirty="0" smtClean="0"/>
          </a:p>
        </p:txBody>
      </p:sp>
      <p:pic>
        <p:nvPicPr>
          <p:cNvPr id="5" name="Obraz 4" descr="k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717032"/>
            <a:ext cx="2952328" cy="1955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08" y="705858"/>
            <a:ext cx="3018280" cy="2263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l-PL" sz="4000" b="0" smtClean="0"/>
              <a:t>TECHNIKUM SPEDYCJI</a:t>
            </a:r>
            <a:br>
              <a:rPr lang="pl-PL" sz="4000" b="0" smtClean="0"/>
            </a:br>
            <a:endParaRPr lang="pl-PL" sz="4000" b="0" smtClean="0"/>
          </a:p>
        </p:txBody>
      </p:sp>
      <p:sp>
        <p:nvSpPr>
          <p:cNvPr id="23040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071546"/>
            <a:ext cx="8229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l-PL" altLang="zh-CN" sz="2000" dirty="0" smtClean="0"/>
              <a:t>     Spedytor jest koordynatorem i organizatorem procesu transportowego.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pl-PL" altLang="zh-CN" sz="20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l-PL" altLang="zh-CN" sz="2000" dirty="0" smtClean="0"/>
              <a:t>     Spedytor zawodowo podejmuje się wysłania lub odbioru przesyłki towarowej oraz innych czynności związanych z jej obsługą i przewozem. Spedytor uczestniczy w procesie transportowo – spedycyjnym we wszystkich jego etapach, z zastosowaniem różnych środków transportu.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pl-PL" altLang="zh-CN" sz="20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l-PL" altLang="zh-CN" sz="2000" dirty="0" smtClean="0"/>
              <a:t>     Spedytor należy do zawodów usługowych, swoją pracę wykonuje w pomieszczeniach biurowych odpowiednio wyposażonych w podstawowe narzędzia pracy takie jak komputer, </a:t>
            </a:r>
            <a:r>
              <a:rPr lang="pl-PL" altLang="zh-CN" sz="2000" dirty="0" err="1" smtClean="0"/>
              <a:t>fax</a:t>
            </a:r>
            <a:r>
              <a:rPr lang="pl-PL" altLang="zh-CN" sz="2000" dirty="0" smtClean="0"/>
              <a:t> i telefon, służące mu do umawiania się z klientami, uzgadniania warunków umowy oraz kontraktowania się z urzędami i instytucjami </a:t>
            </a:r>
            <a:endParaRPr lang="pl-PL" sz="2000" dirty="0" smtClean="0"/>
          </a:p>
        </p:txBody>
      </p:sp>
      <p:pic>
        <p:nvPicPr>
          <p:cNvPr id="7172" name="Picture 4" descr="top_ba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875" y="4941888"/>
            <a:ext cx="4038600" cy="1550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pl-PL" smtClean="0"/>
          </a:p>
        </p:txBody>
      </p:sp>
      <p:sp>
        <p:nvSpPr>
          <p:cNvPr id="232451" name="Rectangle 3"/>
          <p:cNvSpPr>
            <a:spLocks noGrp="1" noChangeArrowheads="1"/>
          </p:cNvSpPr>
          <p:nvPr>
            <p:ph idx="1"/>
          </p:nvPr>
        </p:nvSpPr>
        <p:spPr>
          <a:xfrm>
            <a:off x="4787900" y="1600200"/>
            <a:ext cx="38989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pl-PL" altLang="zh-CN" sz="2000" b="1" smtClean="0"/>
              <a:t>  Możliwości zatrudnienia:</a:t>
            </a:r>
            <a:endParaRPr lang="pl-PL" altLang="zh-CN" sz="2000" smtClean="0"/>
          </a:p>
          <a:p>
            <a:pPr eaLnBrk="1" hangingPunct="1">
              <a:defRPr/>
            </a:pPr>
            <a:r>
              <a:rPr lang="pl-PL" altLang="zh-CN" sz="2000" smtClean="0"/>
              <a:t>przedsiębiorstwa spedycyjne,</a:t>
            </a:r>
          </a:p>
          <a:p>
            <a:pPr eaLnBrk="1" hangingPunct="1">
              <a:defRPr/>
            </a:pPr>
            <a:r>
              <a:rPr lang="pl-PL" altLang="zh-CN" sz="2000" smtClean="0"/>
              <a:t>przedsiębiorstwa transportowe,</a:t>
            </a:r>
          </a:p>
          <a:p>
            <a:pPr eaLnBrk="1" hangingPunct="1">
              <a:defRPr/>
            </a:pPr>
            <a:r>
              <a:rPr lang="pl-PL" altLang="zh-CN" sz="2000" smtClean="0"/>
              <a:t>agencje celne,</a:t>
            </a:r>
          </a:p>
          <a:p>
            <a:pPr eaLnBrk="1" hangingPunct="1">
              <a:defRPr/>
            </a:pPr>
            <a:r>
              <a:rPr lang="pl-PL" altLang="zh-CN" sz="2000" smtClean="0"/>
              <a:t>bazy transportowe, </a:t>
            </a:r>
          </a:p>
          <a:p>
            <a:pPr eaLnBrk="1" hangingPunct="1">
              <a:defRPr/>
            </a:pPr>
            <a:r>
              <a:rPr lang="pl-PL" altLang="zh-CN" sz="2000" smtClean="0"/>
              <a:t>prowadzenie własnej działalności gospodarczej.</a:t>
            </a:r>
            <a:r>
              <a:rPr lang="pl-PL" altLang="zh-CN" smtClean="0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pl-PL" altLang="zh-CN" smtClean="0"/>
          </a:p>
          <a:p>
            <a:pPr eaLnBrk="1" hangingPunct="1">
              <a:buFont typeface="Wingdings" pitchFamily="2" charset="2"/>
              <a:buNone/>
              <a:defRPr/>
            </a:pPr>
            <a:endParaRPr lang="pl-PL" smtClean="0"/>
          </a:p>
        </p:txBody>
      </p:sp>
      <p:pic>
        <p:nvPicPr>
          <p:cNvPr id="5" name="Obraz 4" descr="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772816"/>
            <a:ext cx="4316470" cy="24327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pl-PL" smtClean="0"/>
          </a:p>
        </p:txBody>
      </p:sp>
      <p:sp>
        <p:nvSpPr>
          <p:cNvPr id="2344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pl-PL" altLang="zh-CN" sz="2000" dirty="0" smtClean="0"/>
              <a:t>   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pl-PL" altLang="zh-CN" sz="20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pl-PL" altLang="zh-CN" sz="2000" dirty="0" smtClean="0"/>
              <a:t>     Nauka zawodu trwa 5 lat w technikum o specjalności – technik spedytor</a:t>
            </a:r>
            <a:r>
              <a:rPr lang="pl-PL" altLang="zh-CN" sz="2000" b="1" dirty="0" smtClean="0"/>
              <a:t> </a:t>
            </a:r>
            <a:r>
              <a:rPr lang="pl-PL" altLang="zh-CN" sz="2000" dirty="0" smtClean="0"/>
              <a:t>i kończy się egzaminem państwowym potwierdzającym kwalifikacje absolwenta.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pl-PL" altLang="zh-CN" sz="2000" dirty="0" smtClean="0"/>
          </a:p>
          <a:p>
            <a:pPr>
              <a:buNone/>
              <a:defRPr/>
            </a:pPr>
            <a:r>
              <a:rPr lang="pl-PL" sz="2000" i="1" dirty="0" smtClean="0"/>
              <a:t>Nauka zawodu odbywa się w szkole. Praktyka zawodowa odbywa się w trzeciej klasie w firmach zajmujących się spedycją i transportem.</a:t>
            </a:r>
            <a:endParaRPr lang="pl-PL" sz="20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pl-PL" altLang="zh-CN" dirty="0" smtClean="0"/>
          </a:p>
          <a:p>
            <a:pPr eaLnBrk="1" hangingPunct="1">
              <a:defRPr/>
            </a:pPr>
            <a:endParaRPr lang="pl-PL" altLang="zh-CN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600" dirty="0" smtClean="0"/>
              <a:t>TECHNIKUM  LOGISTYKI</a:t>
            </a:r>
            <a:endParaRPr lang="pl-PL" sz="3600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23928" y="1447800"/>
            <a:ext cx="5009760" cy="4800600"/>
          </a:xfrm>
        </p:spPr>
        <p:txBody>
          <a:bodyPr>
            <a:normAutofit fontScale="92500" lnSpcReduction="20000"/>
          </a:bodyPr>
          <a:lstStyle/>
          <a:p>
            <a:r>
              <a:rPr lang="pl-PL" sz="2000" dirty="0" smtClean="0"/>
              <a:t>Technik logistyk – zawód z przyszłością.</a:t>
            </a:r>
          </a:p>
          <a:p>
            <a:endParaRPr lang="pl-PL" sz="2000" dirty="0" smtClean="0"/>
          </a:p>
          <a:p>
            <a:r>
              <a:rPr lang="pl-PL" sz="2000" dirty="0" smtClean="0"/>
              <a:t>Zadaniem logistyka jest dostarczyć właściwy towar, właściwemu klientowi, we właściwej ilości, we właściwym czasie, na właściwe miejsce, we właściwym stanie i po właściwych, czyli możliwie najniższych kosztach.</a:t>
            </a:r>
          </a:p>
          <a:p>
            <a:pPr>
              <a:buNone/>
            </a:pPr>
            <a:endParaRPr lang="pl-PL" sz="2000" dirty="0" smtClean="0"/>
          </a:p>
          <a:p>
            <a:pPr>
              <a:buNone/>
            </a:pPr>
            <a:endParaRPr lang="pl-PL" sz="2000" dirty="0" smtClean="0"/>
          </a:p>
          <a:p>
            <a:pPr>
              <a:buNone/>
            </a:pPr>
            <a:endParaRPr lang="pl-PL" sz="2000" dirty="0" smtClean="0"/>
          </a:p>
          <a:p>
            <a:r>
              <a:rPr lang="pl-PL" sz="2000" dirty="0" smtClean="0"/>
              <a:t>Bardzo duże zapotrzebowanie na specjalistów z zakresu logistyki wynika z faktu, że wszystko, co wytworzy przemysł, musi być gdzieś przewiezione, dostarczone, przechowane. Tą dziedziną działalności gospodarczej zajmuje się logistyka</a:t>
            </a:r>
            <a:r>
              <a:rPr lang="pl-PL" dirty="0" smtClean="0"/>
              <a:t>.</a:t>
            </a:r>
          </a:p>
          <a:p>
            <a:endParaRPr lang="pl-PL" dirty="0"/>
          </a:p>
        </p:txBody>
      </p:sp>
      <p:pic>
        <p:nvPicPr>
          <p:cNvPr id="4" name="Obraz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484784"/>
            <a:ext cx="2562225" cy="1781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silenie">
  <a:themeElements>
    <a:clrScheme name="Przesileni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Przesileni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rzesileni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1819</TotalTime>
  <Words>1678</Words>
  <Application>Microsoft Office PowerPoint</Application>
  <PresentationFormat>Pokaz na ekranie (4:3)</PresentationFormat>
  <Paragraphs>263</Paragraphs>
  <Slides>48</Slides>
  <Notes>40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48</vt:i4>
      </vt:variant>
    </vt:vector>
  </HeadingPairs>
  <TitlesOfParts>
    <vt:vector size="57" baseType="lpstr">
      <vt:lpstr>SimSun</vt:lpstr>
      <vt:lpstr>Arial</vt:lpstr>
      <vt:lpstr>Gill Sans MT</vt:lpstr>
      <vt:lpstr>华文中宋</vt:lpstr>
      <vt:lpstr>Times New Roman</vt:lpstr>
      <vt:lpstr>Verdana</vt:lpstr>
      <vt:lpstr>Wingdings</vt:lpstr>
      <vt:lpstr>Wingdings 2</vt:lpstr>
      <vt:lpstr>Przesilenie</vt:lpstr>
      <vt:lpstr>Zespół Szkół Ponadpodstawowych w Łodzierzy </vt:lpstr>
      <vt:lpstr>Prezentacja programu PowerPoint</vt:lpstr>
      <vt:lpstr>Kierunki kształcenia  </vt:lpstr>
      <vt:lpstr>Technik żywienia  i usług gastronomicznych:</vt:lpstr>
      <vt:lpstr>Prezentacja programu PowerPoint</vt:lpstr>
      <vt:lpstr>TECHNIKUM SPEDYCJI </vt:lpstr>
      <vt:lpstr>Prezentacja programu PowerPoint</vt:lpstr>
      <vt:lpstr>Prezentacja programu PowerPoint</vt:lpstr>
      <vt:lpstr>TECHNIKUM  LOGISTYKI</vt:lpstr>
      <vt:lpstr>Prezentacja programu PowerPoint</vt:lpstr>
      <vt:lpstr>Branżowa Szkoła I stopnia KUCHARZ </vt:lpstr>
      <vt:lpstr>Prezentacja programu PowerPoint</vt:lpstr>
      <vt:lpstr>Branżowa Szkoła I stopnia -SPRZEDAWCA </vt:lpstr>
      <vt:lpstr>Prezentacja programu PowerPoint</vt:lpstr>
      <vt:lpstr>BS I st.-KLASA WIELOZAWODOWA </vt:lpstr>
      <vt:lpstr>Prezentacja programu PowerPoint</vt:lpstr>
      <vt:lpstr>FORMY POMOCY DLA UCZNIÓW  (STYPENDIA, POMOC MATERIALNA) </vt:lpstr>
      <vt:lpstr>Boisko wielofunkcyjne</vt:lpstr>
      <vt:lpstr>Sala sportowa</vt:lpstr>
      <vt:lpstr>Prezentacja programu PowerPoint</vt:lpstr>
      <vt:lpstr>Na sali sportowej znajduje się  boisko do gry w siatkówkę, piłkę ręczną, halową piłkę nożną, koszykówkę i tenisa ziemnego</vt:lpstr>
      <vt:lpstr>Oprócz zajęć z wychowania fizycznego  w sali sportowej ZSP w Łodzierzy organizowane są liczne imprezy sportowe</vt:lpstr>
      <vt:lpstr>Uczniowie łodzieskiej szkoły odnoszą sukcesy w imprezach sportowych lokalnych i regionalnych</vt:lpstr>
      <vt:lpstr>Pracownie do nauki zawodu</vt:lpstr>
      <vt:lpstr> Pracownia gastronomiczna</vt:lpstr>
      <vt:lpstr>Pracownia gastronomiczna</vt:lpstr>
      <vt:lpstr>Sala do dekorowania  i nakrywania do stołów</vt:lpstr>
      <vt:lpstr>W pracowniach  żywienia odbywają się zajęcia praktyczne dla uczniów technikum żywienia i usług gastronomicznych i BS I stopnia kucharz. </vt:lpstr>
      <vt:lpstr>Uczniowie na zajęciach z praktycznych</vt:lpstr>
      <vt:lpstr>Prezentacja programu PowerPoint</vt:lpstr>
      <vt:lpstr>Prezentacja programu PowerPoint</vt:lpstr>
      <vt:lpstr>Prezentacja programu PowerPoint</vt:lpstr>
      <vt:lpstr>Szkoła organizuje warsztaty kulinarne</vt:lpstr>
      <vt:lpstr>Pracownia prowadzenia sprzedaży</vt:lpstr>
      <vt:lpstr>Audytorium im Jana Pawła II</vt:lpstr>
      <vt:lpstr>Audytorium służy: * do zajęć lekcyjnych z wykorzystaniem projektora multimedialnego * spotkań dyrekcji z rodzicami * rożnego rodzaju kursów i spotkań</vt:lpstr>
      <vt:lpstr>Pracownia do nauki  przedmiotów spedycyjnych</vt:lpstr>
      <vt:lpstr>Pracownie do nauki  przedmiotów ogólnokształcących</vt:lpstr>
      <vt:lpstr>Klasopracownia historii</vt:lpstr>
      <vt:lpstr>Prezentacja programu PowerPoint</vt:lpstr>
      <vt:lpstr>Prezentacja programu PowerPoint</vt:lpstr>
      <vt:lpstr>Prezentacja programu PowerPoint</vt:lpstr>
      <vt:lpstr>Zajęcia pozalekcyjne</vt:lpstr>
      <vt:lpstr>Młodzieżowa  Drużyna Strażacka</vt:lpstr>
      <vt:lpstr>Współpraca zagraniczna</vt:lpstr>
      <vt:lpstr>Rekrutacja</vt:lpstr>
      <vt:lpstr>Prezentacja programu PowerPoint</vt:lpstr>
      <vt:lpstr>Informacje o naborze do szkół można uzyskać: </vt:lpstr>
    </vt:vector>
  </TitlesOfParts>
  <Company>Ministerstwo Edukacji i Nauki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Zespół Szkół Rolnicze Centrum Kształcenia Ustawicznego  w Łodzierzy</dc:title>
  <dc:creator>Ministerstwo Edukacji i Nauki</dc:creator>
  <cp:lastModifiedBy>Admin</cp:lastModifiedBy>
  <cp:revision>194</cp:revision>
  <dcterms:created xsi:type="dcterms:W3CDTF">2009-01-27T07:38:38Z</dcterms:created>
  <dcterms:modified xsi:type="dcterms:W3CDTF">2021-02-10T08:47:28Z</dcterms:modified>
</cp:coreProperties>
</file>